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tags/tag52.xml" ContentType="application/vnd.openxmlformats-officedocument.presentationml.tags+xml"/>
  <Override PartName="/ppt/notesSlides/notesSlide138.xml" ContentType="application/vnd.openxmlformats-officedocument.presentationml.notesSlide+xml"/>
  <Override PartName="/ppt/tags/tag53.xml" ContentType="application/vnd.openxmlformats-officedocument.presentationml.tag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tags/tag54.xml" ContentType="application/vnd.openxmlformats-officedocument.presentationml.tags+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94"/>
  </p:notesMasterIdLst>
  <p:sldIdLst>
    <p:sldId id="2076138295" r:id="rId8"/>
    <p:sldId id="2076138301" r:id="rId9"/>
    <p:sldId id="2076138387" r:id="rId10"/>
    <p:sldId id="2076138325" r:id="rId11"/>
    <p:sldId id="2076138467" r:id="rId12"/>
    <p:sldId id="275" r:id="rId13"/>
    <p:sldId id="296" r:id="rId14"/>
    <p:sldId id="276" r:id="rId15"/>
    <p:sldId id="277" r:id="rId16"/>
    <p:sldId id="278" r:id="rId17"/>
    <p:sldId id="280" r:id="rId18"/>
    <p:sldId id="2076138337" r:id="rId19"/>
    <p:sldId id="2076138442" r:id="rId20"/>
    <p:sldId id="2076138326" r:id="rId21"/>
    <p:sldId id="10052" r:id="rId22"/>
    <p:sldId id="2076138478" r:id="rId23"/>
    <p:sldId id="2076138479" r:id="rId24"/>
    <p:sldId id="2076138480" r:id="rId25"/>
    <p:sldId id="2076137545" r:id="rId26"/>
    <p:sldId id="2076138333" r:id="rId27"/>
    <p:sldId id="2076138481" r:id="rId28"/>
    <p:sldId id="2076138327" r:id="rId29"/>
    <p:sldId id="2076137318" r:id="rId30"/>
    <p:sldId id="2076138345" r:id="rId31"/>
    <p:sldId id="2076138346" r:id="rId32"/>
    <p:sldId id="2076138392" r:id="rId33"/>
    <p:sldId id="2076138393" r:id="rId34"/>
    <p:sldId id="2076137543" r:id="rId35"/>
    <p:sldId id="2076138397" r:id="rId36"/>
    <p:sldId id="2076138396" r:id="rId37"/>
    <p:sldId id="2076137544" r:id="rId38"/>
    <p:sldId id="2076138399" r:id="rId39"/>
    <p:sldId id="2076138382" r:id="rId40"/>
    <p:sldId id="2076138383" r:id="rId41"/>
    <p:sldId id="2076138384" r:id="rId42"/>
    <p:sldId id="2076138441" r:id="rId43"/>
    <p:sldId id="2076138302" r:id="rId44"/>
    <p:sldId id="1370" r:id="rId45"/>
    <p:sldId id="1841" r:id="rId46"/>
    <p:sldId id="2076138328" r:id="rId47"/>
    <p:sldId id="2076137739" r:id="rId48"/>
    <p:sldId id="2076138331" r:id="rId49"/>
    <p:sldId id="2076138359" r:id="rId50"/>
    <p:sldId id="2076138307" r:id="rId51"/>
    <p:sldId id="2076138485" r:id="rId52"/>
    <p:sldId id="2076138310" r:id="rId53"/>
    <p:sldId id="2076138308" r:id="rId54"/>
    <p:sldId id="2449" r:id="rId55"/>
    <p:sldId id="2076137913" r:id="rId56"/>
    <p:sldId id="2076138309" r:id="rId57"/>
    <p:sldId id="2076138351" r:id="rId58"/>
    <p:sldId id="2076138349" r:id="rId59"/>
    <p:sldId id="2076138352" r:id="rId60"/>
    <p:sldId id="2076138348" r:id="rId61"/>
    <p:sldId id="2076138350" r:id="rId62"/>
    <p:sldId id="2076138314" r:id="rId63"/>
    <p:sldId id="2076138315" r:id="rId64"/>
    <p:sldId id="2076138473" r:id="rId65"/>
    <p:sldId id="2076138318" r:id="rId66"/>
    <p:sldId id="2076138319" r:id="rId67"/>
    <p:sldId id="2076138316" r:id="rId68"/>
    <p:sldId id="2076138317" r:id="rId69"/>
    <p:sldId id="2076138320" r:id="rId70"/>
    <p:sldId id="2076138321" r:id="rId71"/>
    <p:sldId id="2076138354" r:id="rId72"/>
    <p:sldId id="2076138355" r:id="rId73"/>
    <p:sldId id="2076138353" r:id="rId74"/>
    <p:sldId id="2076138486" r:id="rId75"/>
    <p:sldId id="2076138487" r:id="rId76"/>
    <p:sldId id="2076138488" r:id="rId77"/>
    <p:sldId id="2076138489" r:id="rId78"/>
    <p:sldId id="2076138491" r:id="rId79"/>
    <p:sldId id="2076138490" r:id="rId80"/>
    <p:sldId id="2076138322" r:id="rId81"/>
    <p:sldId id="2076138323" r:id="rId82"/>
    <p:sldId id="2076138482" r:id="rId83"/>
    <p:sldId id="2076138357" r:id="rId84"/>
    <p:sldId id="2076138414" r:id="rId85"/>
    <p:sldId id="2076138358" r:id="rId86"/>
    <p:sldId id="2076138356" r:id="rId87"/>
    <p:sldId id="2076138415" r:id="rId88"/>
    <p:sldId id="2076138416" r:id="rId89"/>
    <p:sldId id="2076138417" r:id="rId90"/>
    <p:sldId id="2076138483" r:id="rId91"/>
    <p:sldId id="2076138484" r:id="rId92"/>
    <p:sldId id="2076138468" r:id="rId93"/>
    <p:sldId id="2076138469" r:id="rId94"/>
    <p:sldId id="2076138470" r:id="rId95"/>
    <p:sldId id="2076138471" r:id="rId96"/>
    <p:sldId id="2452" r:id="rId97"/>
    <p:sldId id="2076138472" r:id="rId98"/>
    <p:sldId id="2076138449" r:id="rId99"/>
    <p:sldId id="2076138450" r:id="rId100"/>
    <p:sldId id="2076138451" r:id="rId101"/>
    <p:sldId id="2076138263" r:id="rId102"/>
    <p:sldId id="1385" r:id="rId103"/>
    <p:sldId id="2076138443" r:id="rId104"/>
    <p:sldId id="2076138444" r:id="rId105"/>
    <p:sldId id="2076138420" r:id="rId106"/>
    <p:sldId id="2076138421" r:id="rId107"/>
    <p:sldId id="2076138347" r:id="rId108"/>
    <p:sldId id="2076138413" r:id="rId109"/>
    <p:sldId id="2076138422" r:id="rId110"/>
    <p:sldId id="2076138423" r:id="rId111"/>
    <p:sldId id="281" r:id="rId112"/>
    <p:sldId id="2076137552" r:id="rId113"/>
    <p:sldId id="2076137551" r:id="rId114"/>
    <p:sldId id="2076138424" r:id="rId115"/>
    <p:sldId id="2076138425" r:id="rId116"/>
    <p:sldId id="2076138426" r:id="rId117"/>
    <p:sldId id="2076138427" r:id="rId118"/>
    <p:sldId id="2076138428" r:id="rId119"/>
    <p:sldId id="2076138369" r:id="rId120"/>
    <p:sldId id="2076138429" r:id="rId121"/>
    <p:sldId id="2076138475" r:id="rId122"/>
    <p:sldId id="2076138430" r:id="rId123"/>
    <p:sldId id="2076138431" r:id="rId124"/>
    <p:sldId id="2076138432" r:id="rId125"/>
    <p:sldId id="2076138433" r:id="rId126"/>
    <p:sldId id="2076138434" r:id="rId127"/>
    <p:sldId id="2076138435" r:id="rId128"/>
    <p:sldId id="2076138436" r:id="rId129"/>
    <p:sldId id="2076138368" r:id="rId130"/>
    <p:sldId id="2076137560" r:id="rId131"/>
    <p:sldId id="2076138474" r:id="rId132"/>
    <p:sldId id="2076137561" r:id="rId133"/>
    <p:sldId id="2076137562" r:id="rId134"/>
    <p:sldId id="2076137563" r:id="rId135"/>
    <p:sldId id="2076138437" r:id="rId136"/>
    <p:sldId id="2076138376" r:id="rId137"/>
    <p:sldId id="2076138379" r:id="rId138"/>
    <p:sldId id="2076138438" r:id="rId139"/>
    <p:sldId id="2076138404" r:id="rId140"/>
    <p:sldId id="2076138464" r:id="rId141"/>
    <p:sldId id="2076138465" r:id="rId142"/>
    <p:sldId id="2076138466" r:id="rId143"/>
    <p:sldId id="2076138371" r:id="rId144"/>
    <p:sldId id="2076138476" r:id="rId145"/>
    <p:sldId id="2076138377" r:id="rId146"/>
    <p:sldId id="2076138378" r:id="rId147"/>
    <p:sldId id="2076138439" r:id="rId148"/>
    <p:sldId id="2076138440" r:id="rId149"/>
    <p:sldId id="2076138375" r:id="rId150"/>
    <p:sldId id="2076138374" r:id="rId151"/>
    <p:sldId id="287" r:id="rId152"/>
    <p:sldId id="2076138373" r:id="rId153"/>
    <p:sldId id="2076138477" r:id="rId154"/>
    <p:sldId id="2076138401" r:id="rId155"/>
    <p:sldId id="2076138402" r:id="rId156"/>
    <p:sldId id="2076138459" r:id="rId157"/>
    <p:sldId id="2076138405" r:id="rId158"/>
    <p:sldId id="2076138461" r:id="rId159"/>
    <p:sldId id="2076138460" r:id="rId160"/>
    <p:sldId id="2076138406" r:id="rId161"/>
    <p:sldId id="2076138409" r:id="rId162"/>
    <p:sldId id="2076138411" r:id="rId163"/>
    <p:sldId id="2076138407" r:id="rId164"/>
    <p:sldId id="2076138403" r:id="rId165"/>
    <p:sldId id="2076138463" r:id="rId166"/>
    <p:sldId id="2076138412" r:id="rId167"/>
    <p:sldId id="2076138408" r:id="rId168"/>
    <p:sldId id="2076138462" r:id="rId169"/>
    <p:sldId id="2076138452" r:id="rId170"/>
    <p:sldId id="2076138453" r:id="rId171"/>
    <p:sldId id="2076138454" r:id="rId172"/>
    <p:sldId id="2076138455" r:id="rId173"/>
    <p:sldId id="2076138456" r:id="rId174"/>
    <p:sldId id="2076138457" r:id="rId175"/>
    <p:sldId id="2076138446" r:id="rId176"/>
    <p:sldId id="2076138447" r:id="rId177"/>
    <p:sldId id="2076138448" r:id="rId178"/>
    <p:sldId id="2076138395" r:id="rId179"/>
    <p:sldId id="2076138445" r:id="rId180"/>
    <p:sldId id="2076138329" r:id="rId181"/>
    <p:sldId id="2076138298" r:id="rId182"/>
    <p:sldId id="2076138299" r:id="rId183"/>
    <p:sldId id="2076138300" r:id="rId184"/>
    <p:sldId id="2076138304" r:id="rId185"/>
    <p:sldId id="2076138236" r:id="rId186"/>
    <p:sldId id="2076138305" r:id="rId187"/>
    <p:sldId id="2076138418" r:id="rId188"/>
    <p:sldId id="2076138208" r:id="rId189"/>
    <p:sldId id="2076138271" r:id="rId190"/>
    <p:sldId id="2076138225" r:id="rId191"/>
    <p:sldId id="2076138270" r:id="rId192"/>
    <p:sldId id="2076138226"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076138467"/>
            <p14:sldId id="275"/>
            <p14:sldId id="296"/>
            <p14:sldId id="276"/>
            <p14:sldId id="277"/>
            <p14:sldId id="278"/>
            <p14:sldId id="280"/>
            <p14:sldId id="2076138337"/>
          </p14:sldIdLst>
        </p14:section>
        <p14:section name="Break" id="{9631F808-60CC-458B-B264-A4BB7B381995}">
          <p14:sldIdLst>
            <p14:sldId id="2076138442"/>
          </p14:sldIdLst>
        </p14:section>
        <p14:section name="Azure Security Center" id="{BFF7C075-151A-40DD-8A98-A2D7703C4139}">
          <p14:sldIdLst>
            <p14:sldId id="2076138326"/>
            <p14:sldId id="10052"/>
            <p14:sldId id="2076138478"/>
            <p14:sldId id="2076138479"/>
            <p14:sldId id="2076138480"/>
            <p14:sldId id="2076137545"/>
            <p14:sldId id="2076138333"/>
            <p14:sldId id="2076138481"/>
          </p14:sldIdLst>
        </p14:section>
        <p14:section name="Azure Defender" id="{196545E2-E7A9-4C67-8716-BDE39927BCF0}">
          <p14:sldIdLst>
            <p14:sldId id="2076138327"/>
            <p14:sldId id="2076137318"/>
            <p14:sldId id="2076138345"/>
            <p14:sldId id="2076138346"/>
          </p14:sldIdLst>
        </p14:section>
        <p14:section name="Azure Arc" id="{DA471BFA-E131-4559-9122-3F4B221D6516}">
          <p14:sldIdLst>
            <p14:sldId id="2076138392"/>
            <p14:sldId id="2076138393"/>
            <p14:sldId id="2076137543"/>
            <p14:sldId id="2076138397"/>
            <p14:sldId id="2076138396"/>
            <p14:sldId id="2076137544"/>
            <p14:sldId id="2076138399"/>
          </p14:sldIdLst>
        </p14:section>
        <p14:section name="Azure Lighthouse" id="{FC8D6DBA-3813-44AD-A7A2-BF56FEC0F752}">
          <p14:sldIdLst>
            <p14:sldId id="2076138382"/>
            <p14:sldId id="2076138383"/>
            <p14:sldId id="2076138384"/>
          </p14:sldIdLst>
        </p14:section>
        <p14:section name="Break" id="{886D63D4-6E91-4CF5-9678-2CF22AB2529E}">
          <p14:sldIdLst>
            <p14:sldId id="2076138441"/>
            <p14:sldId id="2076138302"/>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Azure Purview" id="{DEEB3752-AC7C-4F80-96BB-2578F0E31994}">
          <p14:sldIdLst>
            <p14:sldId id="2076138485"/>
          </p14:sldIdLst>
        </p14:section>
        <p14:section name="File Integrity" id="{D43137DB-7A7D-4D5E-8584-C56E6A2CBD72}">
          <p14:sldIdLst>
            <p14:sldId id="2076138310"/>
            <p14:sldId id="2076138308"/>
            <p14:sldId id="2449"/>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 id="2076138473"/>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Lst>
        </p14:section>
        <p14:section name="Network Map" id="{3DE12C7F-F3BA-46C4-B695-C6841C27BD44}">
          <p14:sldIdLst>
            <p14:sldId id="2076138320"/>
            <p14:sldId id="2076138321"/>
            <p14:sldId id="2076138354"/>
            <p14:sldId id="2076138355"/>
            <p14:sldId id="2076138353"/>
          </p14:sldIdLst>
        </p14:section>
        <p14:section name="Azure Policy" id="{CAF2A4B0-E440-4028-979E-D19F2F28F048}">
          <p14:sldIdLst>
            <p14:sldId id="2076138486"/>
            <p14:sldId id="2076138487"/>
            <p14:sldId id="2076138488"/>
            <p14:sldId id="2076138489"/>
            <p14:sldId id="2076138491"/>
            <p14:sldId id="2076138490"/>
          </p14:sldIdLst>
        </p14:section>
        <p14:section name="IoT Security" id="{866E7AD6-B12C-4972-8F28-0BA067E4729E}">
          <p14:sldIdLst>
            <p14:sldId id="2076138322"/>
            <p14:sldId id="2076138323"/>
            <p14:sldId id="2076138482"/>
            <p14:sldId id="2076138357"/>
            <p14:sldId id="2076138414"/>
            <p14:sldId id="2076138358"/>
            <p14:sldId id="2076138356"/>
            <p14:sldId id="2076138415"/>
            <p14:sldId id="2076138416"/>
            <p14:sldId id="2076138417"/>
            <p14:sldId id="2076138483"/>
            <p14:sldId id="2076138484"/>
          </p14:sldIdLst>
        </p14:section>
        <p14:section name="Recommendations" id="{CEF9A24C-D26E-4AAC-BB1E-C1BB44E1606D}">
          <p14:sldIdLst>
            <p14:sldId id="2076138468"/>
            <p14:sldId id="2076138469"/>
            <p14:sldId id="2076138470"/>
            <p14:sldId id="2076138471"/>
          </p14:sldIdLst>
        </p14:section>
        <p14:section name="Question" id="{8667E555-ECFA-4E34-8C0E-8A0B8EAF691E}">
          <p14:sldIdLst>
            <p14:sldId id="2452"/>
            <p14:sldId id="2076138472"/>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Long Break" id="{BA75260C-0D7A-403D-AA87-D9B6D80D3B7A}">
          <p14:sldIdLst>
            <p14:sldId id="2076138443"/>
            <p14:sldId id="2076138444"/>
          </p14:sldIdLst>
        </p14:section>
        <p14:section name="Azure Sentinel" id="{E724EE48-5026-4CDF-8145-1246C270641A}">
          <p14:sldIdLst>
            <p14:sldId id="2076138420"/>
            <p14:sldId id="2076138421"/>
            <p14:sldId id="2076138347"/>
            <p14:sldId id="2076138413"/>
            <p14:sldId id="2076138422"/>
            <p14:sldId id="2076138423"/>
            <p14:sldId id="281"/>
            <p14:sldId id="2076137552"/>
            <p14:sldId id="2076137551"/>
            <p14:sldId id="2076138424"/>
            <p14:sldId id="2076138425"/>
            <p14:sldId id="2076138426"/>
            <p14:sldId id="2076138427"/>
            <p14:sldId id="2076138428"/>
            <p14:sldId id="2076138369"/>
            <p14:sldId id="2076138429"/>
            <p14:sldId id="2076138475"/>
            <p14:sldId id="2076138430"/>
            <p14:sldId id="2076138431"/>
            <p14:sldId id="2076138432"/>
            <p14:sldId id="2076138433"/>
            <p14:sldId id="2076138434"/>
            <p14:sldId id="2076138435"/>
            <p14:sldId id="2076138436"/>
            <p14:sldId id="2076138368"/>
            <p14:sldId id="2076137560"/>
            <p14:sldId id="2076138474"/>
            <p14:sldId id="2076137561"/>
            <p14:sldId id="2076137562"/>
            <p14:sldId id="2076137563"/>
            <p14:sldId id="2076138437"/>
            <p14:sldId id="2076138376"/>
            <p14:sldId id="2076138379"/>
            <p14:sldId id="2076138438"/>
            <p14:sldId id="2076138404"/>
            <p14:sldId id="2076138464"/>
            <p14:sldId id="2076138465"/>
            <p14:sldId id="2076138466"/>
            <p14:sldId id="2076138371"/>
            <p14:sldId id="2076138476"/>
            <p14:sldId id="2076138377"/>
            <p14:sldId id="2076138378"/>
            <p14:sldId id="2076138439"/>
            <p14:sldId id="2076138440"/>
            <p14:sldId id="2076138375"/>
            <p14:sldId id="2076138374"/>
            <p14:sldId id="287"/>
            <p14:sldId id="2076138373"/>
            <p14:sldId id="2076138477"/>
          </p14:sldIdLst>
        </p14:section>
        <p14:section name="Migrating To Azure Sentinel" id="{B98A80E7-017B-4E4F-A9F0-30CDE4E9D1B8}">
          <p14:sldIdLst>
            <p14:sldId id="2076138401"/>
            <p14:sldId id="2076138402"/>
            <p14:sldId id="2076138459"/>
            <p14:sldId id="2076138405"/>
            <p14:sldId id="2076138461"/>
            <p14:sldId id="2076138460"/>
            <p14:sldId id="2076138406"/>
            <p14:sldId id="2076138409"/>
            <p14:sldId id="2076138411"/>
            <p14:sldId id="2076138407"/>
            <p14:sldId id="2076138403"/>
            <p14:sldId id="2076138463"/>
            <p14:sldId id="2076138412"/>
            <p14:sldId id="2076138408"/>
            <p14:sldId id="2076138462"/>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slide" Target="slides/slide152.xml"/><Relationship Id="rId175" Type="http://schemas.openxmlformats.org/officeDocument/2006/relationships/slide" Target="slides/slide168.xml"/><Relationship Id="rId170" Type="http://schemas.openxmlformats.org/officeDocument/2006/relationships/slide" Target="slides/slide163.xml"/><Relationship Id="rId191" Type="http://schemas.openxmlformats.org/officeDocument/2006/relationships/slide" Target="slides/slide184.xml"/><Relationship Id="rId196" Type="http://schemas.openxmlformats.org/officeDocument/2006/relationships/viewProps" Target="viewProp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slide" Target="slides/slide179.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theme" Target="theme/theme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tableStyles" Target="tableStyles.xml"/><Relationship Id="rId172" Type="http://schemas.openxmlformats.org/officeDocument/2006/relationships/slide" Target="slides/slide165.xml"/><Relationship Id="rId193" Type="http://schemas.openxmlformats.org/officeDocument/2006/relationships/slide" Target="slides/slide186.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presProps" Target="presProps.xml"/><Relationship Id="rId190" Type="http://schemas.openxmlformats.org/officeDocument/2006/relationships/slide" Target="slides/slide183.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6/26/2021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20152388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9211537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23772786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https://www.microsoft.com/security/blog/2020/02/20/azure-sentinel-uncovers-real-threats-hidden-billions-low-fidelity-signals/</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23913068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Sentinel currently uses 30 days of historical data to train the machine learning systems. </a:t>
            </a:r>
          </a:p>
          <a:p>
            <a:endParaRPr lang="en-US" dirty="0"/>
          </a:p>
          <a:p>
            <a:r>
              <a:rPr lang="en-US" dirty="0"/>
              <a:t>This data is always encrypted using Microsoft’s keys as it passes through the machine learning pipeline. </a:t>
            </a:r>
          </a:p>
          <a:p>
            <a:endParaRPr lang="en-US" dirty="0"/>
          </a:p>
          <a:p>
            <a:r>
              <a:rPr lang="en-US" dirty="0"/>
              <a:t>However, the training data is not encrypted using Customer Managed Keys (CMK) if you enabled CMK in your Azure Sentinel workspace. </a:t>
            </a:r>
          </a:p>
          <a:p>
            <a:endParaRPr lang="en-US" dirty="0"/>
          </a:p>
          <a:p>
            <a:r>
              <a:rPr lang="en-US" dirty="0"/>
              <a:t>To opt out of Fusion, navigate to Azure Sentinel &amp;</a:t>
            </a:r>
            <a:r>
              <a:rPr lang="en-US" dirty="0" err="1"/>
              <a:t>gt</a:t>
            </a:r>
            <a:r>
              <a:rPr lang="en-US" dirty="0"/>
              <a:t>; Configuration &amp;</a:t>
            </a:r>
            <a:r>
              <a:rPr lang="en-US" dirty="0" err="1"/>
              <a:t>gt</a:t>
            </a:r>
            <a:r>
              <a:rPr lang="en-US" dirty="0"/>
              <a:t>; Analytics &amp;</a:t>
            </a:r>
            <a:r>
              <a:rPr lang="en-US" dirty="0" err="1"/>
              <a:t>gt</a:t>
            </a:r>
            <a:r>
              <a:rPr lang="en-US" dirty="0"/>
              <a:t>; Active rules &amp;</a:t>
            </a:r>
            <a:r>
              <a:rPr lang="en-US" dirty="0" err="1"/>
              <a:t>gt</a:t>
            </a:r>
            <a:r>
              <a:rPr lang="en-US" dirty="0"/>
              <a:t>; Advanced Multistage Attack Detection and in the Status column, select Disable.</a:t>
            </a:r>
          </a:p>
          <a:p>
            <a:endParaRPr lang="en-US" dirty="0"/>
          </a:p>
          <a:p>
            <a:r>
              <a:rPr lang="en-US" dirty="0"/>
              <a:t>As the machine learning algorithm requires 30 days' worth of data to build a baseline profile of user behavior, you must allow 30 days of Windows Security events data to be collected before any incidents can be detected.</a:t>
            </a:r>
          </a:p>
          <a:p>
            <a:endParaRPr lang="en-US" dirty="0"/>
          </a:p>
          <a:p>
            <a:r>
              <a:rPr lang="en-US" dirty="0"/>
              <a:t>https://docs.microsoft.com/en-us/azure/sentinel/fusion?view=o365-worldwide </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6169871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141</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142</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144</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146</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stored in the geographic location of the Log Analytics workspace on which you are running Azure Sentinel.</a:t>
            </a:r>
          </a:p>
          <a:p>
            <a:endParaRPr lang="en-US" dirty="0"/>
          </a:p>
          <a:p>
            <a:r>
              <a:rPr lang="en-US" dirty="0"/>
              <a:t>https://docs.microsoft.com/en-us/azure/sentinel/connect-vmware-carbon-black?view=o365-worldwide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147</a:t>
            </a:fld>
            <a:endParaRPr lang="en-US"/>
          </a:p>
        </p:txBody>
      </p:sp>
    </p:spTree>
    <p:extLst>
      <p:ext uri="{BB962C8B-B14F-4D97-AF65-F5344CB8AC3E}">
        <p14:creationId xmlns:p14="http://schemas.microsoft.com/office/powerpoint/2010/main" val="298842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149</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https://azure.microsoft.com/mediahandler/files/resourcefiles/azure-sentinel-migration-fundamentals/Azure%20Sentinel%20Migration%20Fundamentals.pdf</a:t>
            </a:r>
          </a:p>
        </p:txBody>
      </p:sp>
      <p:sp>
        <p:nvSpPr>
          <p:cNvPr id="4" name="Slide Number Placeholder 3"/>
          <p:cNvSpPr>
            <a:spLocks noGrp="1"/>
          </p:cNvSpPr>
          <p:nvPr>
            <p:ph type="sldNum" sz="quarter" idx="5"/>
          </p:nvPr>
        </p:nvSpPr>
        <p:spPr/>
        <p:txBody>
          <a:bodyPr/>
          <a:lstStyle/>
          <a:p>
            <a:fld id="{09259B3D-005A-450F-B89F-6A3DD53EE3BF}" type="slidenum">
              <a:rPr lang="en-US" smtClean="0"/>
              <a:t>150</a:t>
            </a:fld>
            <a:endParaRPr lang="en-US"/>
          </a:p>
        </p:txBody>
      </p:sp>
    </p:spTree>
    <p:extLst>
      <p:ext uri="{BB962C8B-B14F-4D97-AF65-F5344CB8AC3E}">
        <p14:creationId xmlns:p14="http://schemas.microsoft.com/office/powerpoint/2010/main" val="716524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152</a:t>
            </a:fld>
            <a:endParaRPr lang="en-US"/>
          </a:p>
        </p:txBody>
      </p:sp>
    </p:spTree>
    <p:extLst>
      <p:ext uri="{BB962C8B-B14F-4D97-AF65-F5344CB8AC3E}">
        <p14:creationId xmlns:p14="http://schemas.microsoft.com/office/powerpoint/2010/main" val="2268546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24</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153</a:t>
            </a:fld>
            <a:endParaRPr lang="en-US"/>
          </a:p>
        </p:txBody>
      </p:sp>
    </p:spTree>
    <p:extLst>
      <p:ext uri="{BB962C8B-B14F-4D97-AF65-F5344CB8AC3E}">
        <p14:creationId xmlns:p14="http://schemas.microsoft.com/office/powerpoint/2010/main" val="38435899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154</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155</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156</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157</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158</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https://techcommunity.microsoft.com/t5/azure-sentinel/how-to-export-data-from-splunk-to-azure-sentinel/ba-p/1891237</a:t>
            </a:r>
          </a:p>
        </p:txBody>
      </p:sp>
      <p:sp>
        <p:nvSpPr>
          <p:cNvPr id="4" name="Slide Number Placeholder 3"/>
          <p:cNvSpPr>
            <a:spLocks noGrp="1"/>
          </p:cNvSpPr>
          <p:nvPr>
            <p:ph type="sldNum" sz="quarter" idx="5"/>
          </p:nvPr>
        </p:nvSpPr>
        <p:spPr/>
        <p:txBody>
          <a:bodyPr/>
          <a:lstStyle/>
          <a:p>
            <a:fld id="{09259B3D-005A-450F-B89F-6A3DD53EE3BF}" type="slidenum">
              <a:rPr lang="en-US" smtClean="0"/>
              <a:t>159</a:t>
            </a:fld>
            <a:endParaRPr lang="en-US"/>
          </a:p>
        </p:txBody>
      </p:sp>
    </p:spTree>
    <p:extLst>
      <p:ext uri="{BB962C8B-B14F-4D97-AF65-F5344CB8AC3E}">
        <p14:creationId xmlns:p14="http://schemas.microsoft.com/office/powerpoint/2010/main" val="318266270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160</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161</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162</a:t>
            </a:fld>
            <a:endParaRPr lang="en-US"/>
          </a:p>
        </p:txBody>
      </p:sp>
    </p:spTree>
    <p:extLst>
      <p:ext uri="{BB962C8B-B14F-4D97-AF65-F5344CB8AC3E}">
        <p14:creationId xmlns:p14="http://schemas.microsoft.com/office/powerpoint/2010/main" val="2141751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164</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165</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166</a:t>
            </a:fld>
            <a:endParaRPr lang="en-US"/>
          </a:p>
        </p:txBody>
      </p:sp>
    </p:spTree>
    <p:extLst>
      <p:ext uri="{BB962C8B-B14F-4D97-AF65-F5344CB8AC3E}">
        <p14:creationId xmlns:p14="http://schemas.microsoft.com/office/powerpoint/2010/main" val="26828468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167</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168</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170</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171</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172</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175</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182</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183</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34</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6/26/2021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https://docs.microsoft.com/en-us/azure/purview/tutorial-msi-configuration</a:t>
            </a:r>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726514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1159391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53</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55</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application controls calculates events once every twelve hours. </a:t>
            </a:r>
          </a:p>
          <a:p>
            <a:endParaRPr lang="en-US" dirty="0"/>
          </a:p>
          <a:p>
            <a:r>
              <a:rPr lang="en-US" dirty="0"/>
              <a:t>The activity start time shown in the alerts page is the time that adaptive application controls created the alert, not the time that the suspicious process was active.</a:t>
            </a:r>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263051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 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64</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870631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588222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8210121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430358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256675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313642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6/26/2021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https://portal.azure.com/#blade/Microsoft_Azure_IoT_Defender/IoTDefenderDashboard/Getting_Started</a:t>
            </a:r>
          </a:p>
        </p:txBody>
      </p:sp>
      <p:sp>
        <p:nvSpPr>
          <p:cNvPr id="4" name="Slide Number Placeholder 3"/>
          <p:cNvSpPr>
            <a:spLocks noGrp="1"/>
          </p:cNvSpPr>
          <p:nvPr>
            <p:ph type="sldNum" sz="quarter" idx="5"/>
          </p:nvPr>
        </p:nvSpPr>
        <p:spPr/>
        <p:txBody>
          <a:bodyPr/>
          <a:lstStyle/>
          <a:p>
            <a:fld id="{09259B3D-005A-450F-B89F-6A3DD53EE3BF}" type="slidenum">
              <a:rPr lang="en-US" smtClean="0"/>
              <a:t>76</a:t>
            </a:fld>
            <a:endParaRPr lang="en-US"/>
          </a:p>
        </p:txBody>
      </p:sp>
    </p:spTree>
    <p:extLst>
      <p:ext uri="{BB962C8B-B14F-4D97-AF65-F5344CB8AC3E}">
        <p14:creationId xmlns:p14="http://schemas.microsoft.com/office/powerpoint/2010/main" val="35540152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77</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78</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179915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https://docs.microsoft.com/en-us/azure-sphere/product-overview/what-is-azure-sphere</a:t>
            </a:r>
          </a:p>
        </p:txBody>
      </p:sp>
      <p:sp>
        <p:nvSpPr>
          <p:cNvPr id="4" name="Slide Number Placeholder 3"/>
          <p:cNvSpPr>
            <a:spLocks noGrp="1"/>
          </p:cNvSpPr>
          <p:nvPr>
            <p:ph type="sldNum" sz="quarter" idx="5"/>
          </p:nvPr>
        </p:nvSpPr>
        <p:spPr/>
        <p:txBody>
          <a:bodyPr/>
          <a:lstStyle/>
          <a:p>
            <a:fld id="{09259B3D-005A-450F-B89F-6A3DD53EE3BF}" type="slidenum">
              <a:rPr lang="en-US" smtClean="0"/>
              <a:t>84</a:t>
            </a:fld>
            <a:endParaRPr lang="en-US"/>
          </a:p>
        </p:txBody>
      </p:sp>
    </p:spTree>
    <p:extLst>
      <p:ext uri="{BB962C8B-B14F-4D97-AF65-F5344CB8AC3E}">
        <p14:creationId xmlns:p14="http://schemas.microsoft.com/office/powerpoint/2010/main" val="32615421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https://docs.microsoft.com/en-us/security/benchmark/azure/baselines/iot-hub-security-baseline?toc=/azure/iot-hub/TOC.json</a:t>
            </a:r>
          </a:p>
        </p:txBody>
      </p:sp>
      <p:sp>
        <p:nvSpPr>
          <p:cNvPr id="4" name="Slide Number Placeholder 3"/>
          <p:cNvSpPr>
            <a:spLocks noGrp="1"/>
          </p:cNvSpPr>
          <p:nvPr>
            <p:ph type="sldNum" sz="quarter" idx="5"/>
          </p:nvPr>
        </p:nvSpPr>
        <p:spPr/>
        <p:txBody>
          <a:bodyPr/>
          <a:lstStyle/>
          <a:p>
            <a:fld id="{09259B3D-005A-450F-B89F-6A3DD53EE3BF}" type="slidenum">
              <a:rPr lang="en-US" smtClean="0"/>
              <a:t>85</a:t>
            </a:fld>
            <a:endParaRPr lang="en-US"/>
          </a:p>
        </p:txBody>
      </p:sp>
    </p:spTree>
    <p:extLst>
      <p:ext uri="{BB962C8B-B14F-4D97-AF65-F5344CB8AC3E}">
        <p14:creationId xmlns:p14="http://schemas.microsoft.com/office/powerpoint/2010/main" val="31798464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86</a:t>
            </a:fld>
            <a:endParaRPr lang="en-US"/>
          </a:p>
        </p:txBody>
      </p:sp>
    </p:spTree>
    <p:extLst>
      <p:ext uri="{BB962C8B-B14F-4D97-AF65-F5344CB8AC3E}">
        <p14:creationId xmlns:p14="http://schemas.microsoft.com/office/powerpoint/2010/main" val="37099554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87</a:t>
            </a:fld>
            <a:endParaRPr lang="en-US"/>
          </a:p>
        </p:txBody>
      </p:sp>
    </p:spTree>
    <p:extLst>
      <p:ext uri="{BB962C8B-B14F-4D97-AF65-F5344CB8AC3E}">
        <p14:creationId xmlns:p14="http://schemas.microsoft.com/office/powerpoint/2010/main" val="10502502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https://docs.microsoft.com/en-us/azure/security-center/exempt-resource</a:t>
            </a:r>
          </a:p>
        </p:txBody>
      </p:sp>
      <p:sp>
        <p:nvSpPr>
          <p:cNvPr id="4" name="Slide Number Placeholder 3"/>
          <p:cNvSpPr>
            <a:spLocks noGrp="1"/>
          </p:cNvSpPr>
          <p:nvPr>
            <p:ph type="sldNum" sz="quarter" idx="5"/>
          </p:nvPr>
        </p:nvSpPr>
        <p:spPr/>
        <p:txBody>
          <a:bodyPr/>
          <a:lstStyle/>
          <a:p>
            <a:fld id="{09259B3D-005A-450F-B89F-6A3DD53EE3BF}" type="slidenum">
              <a:rPr lang="en-US" smtClean="0"/>
              <a:t>88</a:t>
            </a:fld>
            <a:endParaRPr lang="en-US"/>
          </a:p>
        </p:txBody>
      </p:sp>
    </p:spTree>
    <p:extLst>
      <p:ext uri="{BB962C8B-B14F-4D97-AF65-F5344CB8AC3E}">
        <p14:creationId xmlns:p14="http://schemas.microsoft.com/office/powerpoint/2010/main" val="2853028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2695085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1817225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recommendations don't render a resource unhealthy, and they aren't included in the calculations of your secure score. </a:t>
            </a:r>
          </a:p>
          <a:p>
            <a:endParaRPr lang="en-US" dirty="0"/>
          </a:p>
          <a:p>
            <a:r>
              <a:rPr lang="en-US" dirty="0"/>
              <a:t>Remediate them wherever possible, so that when the preview period ends they'll contribute towards your score. </a:t>
            </a:r>
          </a:p>
          <a:p>
            <a:endParaRPr lang="en-US" dirty="0"/>
          </a:p>
          <a:p>
            <a:r>
              <a:rPr lang="en-US" dirty="0"/>
              <a:t>Learn more about how to respond to these recommendations in Remediate recommendations in Azure Security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15557990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 management group applies its policies to its subscriptions. </a:t>
            </a:r>
          </a:p>
          <a:p>
            <a:endParaRPr lang="en-US" dirty="0"/>
          </a:p>
          <a:p>
            <a:r>
              <a:rPr lang="en-US" dirty="0"/>
              <a:t>Therefore, if you disable a subscription's policy, and the subscription belongs to a management group that still uses the same policy, then you will continue to receive the policy recommendations. </a:t>
            </a:r>
          </a:p>
          <a:p>
            <a:endParaRPr lang="en-US" dirty="0"/>
          </a:p>
          <a:p>
            <a:r>
              <a:rPr lang="en-US" dirty="0"/>
              <a:t>The policy will still be applied from the management level and the recommendations will still be generated.</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17088560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9520376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6/26/2021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20061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103</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in Azure Sentinel can contain a maximum of 150 alerts. Microsoft 365 Defender incidents can have more than this. If a Microsoft 365 Defender incident with more than 150 alerts is synchronized to Azure Sentinel, the Sentinel incident will show as having “150+” alerts and will provide a link to the parallel incident in Microsoft 365 Defender where you will see the full set of alerts.</a:t>
            </a:r>
          </a:p>
          <a:p>
            <a:endParaRPr lang="en-US" dirty="0"/>
          </a:p>
          <a:p>
            <a:r>
              <a:rPr lang="en-US" dirty="0"/>
              <a:t>https://docs.microsoft.com/en-us/azure/sentinel/microsoft-365-defender-sentinel-integration?view=o365-worldwide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8781717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119</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workspaces created by Azure Security Center will not appear in the list; you can't install Azure Sentinel on them.</a:t>
            </a:r>
          </a:p>
          <a:p>
            <a:endParaRPr lang="en-US" dirty="0"/>
          </a:p>
          <a:p>
            <a:endParaRPr lang="en-US" dirty="0"/>
          </a:p>
          <a:p>
            <a:r>
              <a:rPr lang="en-US" dirty="0"/>
              <a:t>https://docs.microsoft.com/en-us/azure/sentinel/quickstart-onboard?view=o365-worldwide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29127342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949759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Saturday, June 26,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Saturday, June 26,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Saturday, June 26,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Saturday, June 26,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Saturday, June 26,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Saturday, June 26,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Saturday, June 26,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Saturday, June 26,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Saturday, June 26,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Saturday, June 26,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Saturday, June 26,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Saturday, June 26,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65.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1.png"/><Relationship Id="rId1" Type="http://schemas.openxmlformats.org/officeDocument/2006/relationships/slideLayout" Target="../slideLayouts/slideLayout39.xml"/><Relationship Id="rId4" Type="http://schemas.openxmlformats.org/officeDocument/2006/relationships/image" Target="../media/image109.png"/></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7.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66.xml"/><Relationship Id="rId4" Type="http://schemas.openxmlformats.org/officeDocument/2006/relationships/image" Target="../media/image91.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1.xml"/><Relationship Id="rId1" Type="http://schemas.openxmlformats.org/officeDocument/2006/relationships/slideLayout" Target="../slideLayouts/slideLayout6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2.xml"/><Relationship Id="rId1" Type="http://schemas.openxmlformats.org/officeDocument/2006/relationships/slideLayout" Target="../slideLayouts/slideLayout66.xml"/><Relationship Id="rId5" Type="http://schemas.openxmlformats.org/officeDocument/2006/relationships/image" Target="../media/image119.png"/><Relationship Id="rId4" Type="http://schemas.openxmlformats.org/officeDocument/2006/relationships/image" Target="../media/image9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3.xml"/><Relationship Id="rId1" Type="http://schemas.openxmlformats.org/officeDocument/2006/relationships/slideLayout" Target="../slideLayouts/slideLayout66.xml"/><Relationship Id="rId5" Type="http://schemas.openxmlformats.org/officeDocument/2006/relationships/image" Target="../media/image120.png"/><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5.xml"/></Relationships>
</file>

<file path=ppt/slides/_rels/slide1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6.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5.xml"/></Relationships>
</file>

<file path=ppt/slides/_rels/slide1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5.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7.xml"/><Relationship Id="rId1" Type="http://schemas.openxmlformats.org/officeDocument/2006/relationships/slideLayout" Target="../slideLayouts/slideLayout6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66.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7.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9.xml"/><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5.xml"/></Relationships>
</file>

<file path=ppt/slides/_rels/slide146.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114.xml"/><Relationship Id="rId1" Type="http://schemas.openxmlformats.org/officeDocument/2006/relationships/slideLayout" Target="../slideLayouts/slideLayout66.xml"/><Relationship Id="rId4" Type="http://schemas.openxmlformats.org/officeDocument/2006/relationships/image" Target="../media/image134.png"/></Relationships>
</file>

<file path=ppt/slides/_rels/slide1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5.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6.xml"/></Relationships>
</file>

<file path=ppt/slides/_rels/slide1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9.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1.xml"/><Relationship Id="rId1" Type="http://schemas.openxmlformats.org/officeDocument/2006/relationships/slideLayout" Target="../slideLayouts/slideLayout66.xml"/></Relationships>
</file>

<file path=ppt/slides/_rels/slide1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3.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4.xml"/><Relationship Id="rId1" Type="http://schemas.openxmlformats.org/officeDocument/2006/relationships/slideLayout" Target="../slideLayouts/slideLayout6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5.xml"/><Relationship Id="rId1" Type="http://schemas.openxmlformats.org/officeDocument/2006/relationships/slideLayout" Target="../slideLayouts/slideLayout6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6.xml"/><Relationship Id="rId1" Type="http://schemas.openxmlformats.org/officeDocument/2006/relationships/slideLayout" Target="../slideLayouts/slideLayout66.xml"/><Relationship Id="rId4" Type="http://schemas.openxmlformats.org/officeDocument/2006/relationships/image" Target="../media/image14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8.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0.xml"/><Relationship Id="rId1" Type="http://schemas.openxmlformats.org/officeDocument/2006/relationships/slideLayout" Target="../slideLayouts/slideLayout66.xml"/><Relationship Id="rId4" Type="http://schemas.openxmlformats.org/officeDocument/2006/relationships/image" Target="../media/image144.png"/></Relationships>
</file>

<file path=ppt/slides/_rels/slide165.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131.xml"/><Relationship Id="rId1" Type="http://schemas.openxmlformats.org/officeDocument/2006/relationships/slideLayout" Target="../slideLayouts/slideLayout66.xml"/><Relationship Id="rId4" Type="http://schemas.openxmlformats.org/officeDocument/2006/relationships/image" Target="../media/image145.png"/></Relationships>
</file>

<file path=ppt/slides/_rels/slide1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2.xml"/><Relationship Id="rId1" Type="http://schemas.openxmlformats.org/officeDocument/2006/relationships/slideLayout" Target="../slideLayouts/slideLayout66.xml"/></Relationships>
</file>

<file path=ppt/slides/_rels/slide16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3.xml"/><Relationship Id="rId1" Type="http://schemas.openxmlformats.org/officeDocument/2006/relationships/slideLayout" Target="../slideLayouts/slideLayout66.xml"/></Relationships>
</file>

<file path=ppt/slides/_rels/slide1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4.xml"/><Relationship Id="rId1" Type="http://schemas.openxmlformats.org/officeDocument/2006/relationships/slideLayout" Target="../slideLayouts/slideLayout6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70.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135.xml"/><Relationship Id="rId1" Type="http://schemas.openxmlformats.org/officeDocument/2006/relationships/slideLayout" Target="../slideLayouts/slideLayout66.xml"/></Relationships>
</file>

<file path=ppt/slides/_rels/slide171.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72.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8.xml"/><Relationship Id="rId1" Type="http://schemas.openxmlformats.org/officeDocument/2006/relationships/slideLayout" Target="../slideLayouts/slideLayout68.xml"/></Relationships>
</file>

<file path=ppt/slides/_rels/slide1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8.xml"/></Relationships>
</file>

<file path=ppt/slides/_rels/slide1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9.xml.rels><?xml version="1.0" encoding="UTF-8" standalone="yes"?>
<Relationships xmlns="http://schemas.openxmlformats.org/package/2006/relationships"><Relationship Id="rId8" Type="http://schemas.openxmlformats.org/officeDocument/2006/relationships/image" Target="../media/image160.sv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svg"/><Relationship Id="rId2" Type="http://schemas.openxmlformats.org/officeDocument/2006/relationships/image" Target="../media/image154.png"/><Relationship Id="rId1" Type="http://schemas.openxmlformats.org/officeDocument/2006/relationships/slideLayout" Target="../slideLayouts/slideLayout48.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sv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42.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39.xml"/><Relationship Id="rId1" Type="http://schemas.openxmlformats.org/officeDocument/2006/relationships/slideLayout" Target="../slideLayouts/slideLayout47.xml"/></Relationships>
</file>

<file path=ppt/slides/_rels/slide183.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40.xml"/><Relationship Id="rId1" Type="http://schemas.openxmlformats.org/officeDocument/2006/relationships/slideLayout" Target="../slideLayouts/slideLayout36.xml"/><Relationship Id="rId4" Type="http://schemas.openxmlformats.org/officeDocument/2006/relationships/image" Target="../media/image16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6.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openxmlformats.org/officeDocument/2006/relationships/image" Target="../media/image62.jpe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3" Type="http://schemas.openxmlformats.org/officeDocument/2006/relationships/image" Target="../media/image80.webp"/><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66.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66.xml"/><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0.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6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4.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0E5-77A8-47EC-BAF2-E8126270B9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E5748-4BD7-45A8-BECB-F5CCACD909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00BCA0-BB21-4541-B216-CA2307B1EAA4}"/>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625646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61243805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222584" y="-33701"/>
            <a:ext cx="12479566" cy="6891701"/>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Activities 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What is the maximum number of alerts an Azure Sentinel Incident can contain?</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401072236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Can you install Azure Sentinel on the default workspace created by Azure Security Center?</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78707281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Construct graph</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4488475"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gathers all the low and medium level alerts detected in a 30-day window and creates a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graph is hyperconnected and consists of billions of vertices and edges. Each entity is represented by a vertex (or node).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a vertex could be a user, an IP address, a virtual machine (VM), or any other entity within the network. The edges (or links) represent all the activities. If a user accesses company resources with a mobile device, both the device and the user are represented as vertices connected by an edge.</a:t>
            </a:r>
          </a:p>
        </p:txBody>
      </p:sp>
      <p:pic>
        <p:nvPicPr>
          <p:cNvPr id="1026" name="Picture 2">
            <a:extLst>
              <a:ext uri="{FF2B5EF4-FFF2-40B4-BE49-F238E27FC236}">
                <a16:creationId xmlns:a16="http://schemas.microsoft.com/office/drawing/2014/main" id="{9D11CA92-6BEA-402A-81DD-0E237ACD7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626" y="1191126"/>
            <a:ext cx="4968830" cy="479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08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Kill Chain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applies a probabilistic kill chain which acts as a </a:t>
            </a:r>
            <a:r>
              <a:rPr lang="en-US" sz="1800" dirty="0" err="1">
                <a:latin typeface="Segoe UI" panose="020B0502040204020203" pitchFamily="34" charset="0"/>
                <a:cs typeface="Segoe UI" panose="020B0502040204020203" pitchFamily="34" charset="0"/>
              </a:rPr>
              <a:t>regularizer</a:t>
            </a:r>
            <a:r>
              <a:rPr lang="en-US" sz="1800" dirty="0">
                <a:latin typeface="Segoe UI" panose="020B0502040204020203" pitchFamily="34" charset="0"/>
                <a:cs typeface="Segoe UI" panose="020B0502040204020203" pitchFamily="34" charset="0"/>
              </a:rPr>
              <a:t> to the graph.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statistical analysis is based on how real people—Microsoft security experts, vendors, and customers—triage alerts.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For example, defenders prioritize kill chains that are time bound. If a kill chain is executed within a day, it will take precedence over one that is enacted over a few days. An even higher priority kill chain is one in which all steps have been completed.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intelligence is encoded into the Fusion machine learning statistical model. Once the probabilistic kill chain is applied, Fusion outputs a smaller number of sub graphs, reducing the number of threats from billions to hundreds.</a:t>
            </a:r>
          </a:p>
        </p:txBody>
      </p:sp>
    </p:spTree>
    <p:extLst>
      <p:ext uri="{BB962C8B-B14F-4D97-AF65-F5344CB8AC3E}">
        <p14:creationId xmlns:p14="http://schemas.microsoft.com/office/powerpoint/2010/main" val="426746913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How Fusion Works – Score Attack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9854559"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 reduce the noise further, Fusion uses machine learning to apply a final round of scoring. If labeled data exists, Fusion uses random forests. Labeled data for attacks is generated from the extensive Azure red team that execute these scenarios. If labeled data doesn’t exist Fusion uses spectral clustering.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of the criteria used to elevate threats include the number of high impact activity in the graph and whether the subgraph connects to another subgraph.</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output of this machine learning process is tens of threats. These are extremely high priority alerts that require immediate action. Without Fusion, these alerts would likely remain hidden from view, since they can only be seen after two or more low level threats are stitched together to shine a light on stealth activities. AI-generated alerts can now be handed off to people who will determine how to respond.</a:t>
            </a:r>
          </a:p>
        </p:txBody>
      </p:sp>
    </p:spTree>
    <p:extLst>
      <p:ext uri="{BB962C8B-B14F-4D97-AF65-F5344CB8AC3E}">
        <p14:creationId xmlns:p14="http://schemas.microsoft.com/office/powerpoint/2010/main" val="175005512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How many days of historical data does Fusion machine learning utilize?</a:t>
            </a:r>
          </a:p>
          <a:p>
            <a:endParaRPr lang="en-US" dirty="0"/>
          </a:p>
          <a:p>
            <a:r>
              <a:rPr lang="en-US" dirty="0"/>
              <a:t>How is the data encrypted?</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48229638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615553"/>
          </a:xfrm>
        </p:spPr>
        <p:txBody>
          <a:bodyPr/>
          <a:lstStyle/>
          <a:p>
            <a:r>
              <a:rPr lang="en-US" dirty="0"/>
              <a:t>Where is data stored (geo-location) for an Azure Sentinel instance?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61376457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Examples : Splunk, </a:t>
            </a:r>
            <a:r>
              <a:rPr lang="en-US" sz="1800" dirty="0" err="1">
                <a:latin typeface="Segoe UI" panose="020B0502040204020203" pitchFamily="34" charset="0"/>
                <a:cs typeface="Segoe UI" panose="020B0502040204020203" pitchFamily="34" charset="0"/>
              </a:rPr>
              <a:t>QRadar</a:t>
            </a: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portal for managing best practice security recommendations and alerts mainly focused on the Azure “control” plane, although a few protections cover data plane components.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Major Components include:</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Secure Score</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Regulatory compliance</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Defender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Firewall Manager</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It’s Inevitable - Side by side operation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There are several models you can choose from to approach the side-by-side phase of the migration process.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Azure Sentinel to your legacy SIEM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Moving logs from your legacy SIEM to Azure Sentinel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Using Azure Sentinel and your legacy SIEM side by side, as two separate panes of glass. (not recommended)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Azure Sentinel to your existing SIEM, typically using Azure Sentinel to analyze your cloud data sources. (not optimal)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Sending alerts from your existing SIEM to Azure Sentinel. (recommended)</a:t>
            </a:r>
          </a:p>
        </p:txBody>
      </p:sp>
    </p:spTree>
    <p:extLst>
      <p:ext uri="{BB962C8B-B14F-4D97-AF65-F5344CB8AC3E}">
        <p14:creationId xmlns:p14="http://schemas.microsoft.com/office/powerpoint/2010/main" val="2249981453"/>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Data Sources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Migration is a prime opportunity to re-evaluate your security needs and cull content that’s no longer useful.</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is especially important when dealing with a SIEM, where the amount of data ingested has a cost implication for your business.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Begin by prioritizing your data sources.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Is this data source valuable?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any lingering gaps in visibility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your legacy SIEM and determine how you can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close them.</a:t>
            </a:r>
          </a:p>
        </p:txBody>
      </p:sp>
      <p:pic>
        <p:nvPicPr>
          <p:cNvPr id="4" name="Picture 3">
            <a:extLst>
              <a:ext uri="{FF2B5EF4-FFF2-40B4-BE49-F238E27FC236}">
                <a16:creationId xmlns:a16="http://schemas.microsoft.com/office/drawing/2014/main" id="{DDCE9FCB-53E7-4C0E-A57E-79E78A5E036A}"/>
              </a:ext>
            </a:extLst>
          </p:cNvPr>
          <p:cNvPicPr>
            <a:picLocks noChangeAspect="1"/>
          </p:cNvPicPr>
          <p:nvPr/>
        </p:nvPicPr>
        <p:blipFill>
          <a:blip r:embed="rId3"/>
          <a:stretch>
            <a:fillRect/>
          </a:stretch>
        </p:blipFill>
        <p:spPr>
          <a:xfrm>
            <a:off x="5480382" y="2231857"/>
            <a:ext cx="5165977" cy="3203658"/>
          </a:xfrm>
          <a:prstGeom prst="rect">
            <a:avLst/>
          </a:prstGeom>
        </p:spPr>
      </p:pic>
    </p:spTree>
    <p:extLst>
      <p:ext uri="{BB962C8B-B14F-4D97-AF65-F5344CB8AC3E}">
        <p14:creationId xmlns:p14="http://schemas.microsoft.com/office/powerpoint/2010/main" val="3177010440"/>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Migrating 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requires a clear strategy and a detailed implementation plan to achieve your business goals while reducing security risks.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When planning your detection migration, create checklists and important points to consider before you begin the rule-migration steps.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Also, include useful resources to help prepare your team for the journey.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Azure Sentinel uses ML analytics to produce high-fidelity and actionable incidents, it’s likely that some of your existing detections won’t be required anymore.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Don’t migrate all the rules blindly; focus on quality, not quantity</a:t>
            </a:r>
          </a:p>
        </p:txBody>
      </p:sp>
    </p:spTree>
    <p:extLst>
      <p:ext uri="{BB962C8B-B14F-4D97-AF65-F5344CB8AC3E}">
        <p14:creationId xmlns:p14="http://schemas.microsoft.com/office/powerpoint/2010/main" val="129630360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corresponding components in Azure Sentinel.</a:t>
            </a:r>
          </a:p>
        </p:txBody>
      </p:sp>
      <p:pic>
        <p:nvPicPr>
          <p:cNvPr id="4" name="Picture 3" descr="Graphical user interface, text, application&#10;&#10;Description automatically generated">
            <a:extLst>
              <a:ext uri="{FF2B5EF4-FFF2-40B4-BE49-F238E27FC236}">
                <a16:creationId xmlns:a16="http://schemas.microsoft.com/office/drawing/2014/main" id="{DEC5990D-7A66-48D0-8ECE-B36781268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7" y="1463345"/>
            <a:ext cx="5944430" cy="3534268"/>
          </a:xfrm>
          <a:prstGeom prst="rect">
            <a:avLst/>
          </a:prstGeom>
        </p:spPr>
      </p:pic>
    </p:spTree>
    <p:extLst>
      <p:ext uri="{BB962C8B-B14F-4D97-AF65-F5344CB8AC3E}">
        <p14:creationId xmlns:p14="http://schemas.microsoft.com/office/powerpoint/2010/main" val="2903130776"/>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 Side by Side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 Azure Sentinel connector to send alert data to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564EB909-BFB8-4E48-A91C-E4B68620B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9" y="1738627"/>
            <a:ext cx="3625982" cy="213452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05A3E59-6FB9-4DD5-9EAE-76F71A19F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014" y="1627022"/>
            <a:ext cx="7244054" cy="3877426"/>
          </a:xfrm>
          <a:prstGeom prst="rect">
            <a:avLst/>
          </a:prstGeom>
        </p:spPr>
      </p:pic>
    </p:spTree>
    <p:extLst>
      <p:ext uri="{BB962C8B-B14F-4D97-AF65-F5344CB8AC3E}">
        <p14:creationId xmlns:p14="http://schemas.microsoft.com/office/powerpoint/2010/main" val="42903202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Secure Score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Your Secure Score is a measure of the security posture of your subscription: the higher the score, the lower the identified risk level.</a:t>
            </a:r>
            <a:endParaRPr lang="en-US" sz="1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FF22699-E86A-4CB7-A119-000AA0771E1C}"/>
              </a:ext>
            </a:extLst>
          </p:cNvPr>
          <p:cNvPicPr>
            <a:picLocks noChangeAspect="1"/>
          </p:cNvPicPr>
          <p:nvPr/>
        </p:nvPicPr>
        <p:blipFill>
          <a:blip r:embed="rId3"/>
          <a:stretch>
            <a:fillRect/>
          </a:stretch>
        </p:blipFill>
        <p:spPr>
          <a:xfrm>
            <a:off x="1420729" y="2050883"/>
            <a:ext cx="1638300" cy="2419350"/>
          </a:xfrm>
          <a:prstGeom prst="rect">
            <a:avLst/>
          </a:prstGeom>
        </p:spPr>
      </p:pic>
      <p:pic>
        <p:nvPicPr>
          <p:cNvPr id="7" name="Picture 6">
            <a:extLst>
              <a:ext uri="{FF2B5EF4-FFF2-40B4-BE49-F238E27FC236}">
                <a16:creationId xmlns:a16="http://schemas.microsoft.com/office/drawing/2014/main" id="{94C3ACDE-FC43-400A-8C4F-56777F67A38E}"/>
              </a:ext>
            </a:extLst>
          </p:cNvPr>
          <p:cNvPicPr>
            <a:picLocks noChangeAspect="1"/>
          </p:cNvPicPr>
          <p:nvPr/>
        </p:nvPicPr>
        <p:blipFill>
          <a:blip r:embed="rId4"/>
          <a:stretch>
            <a:fillRect/>
          </a:stretch>
        </p:blipFill>
        <p:spPr>
          <a:xfrm>
            <a:off x="4283743" y="1833576"/>
            <a:ext cx="5383630" cy="3637032"/>
          </a:xfrm>
          <a:prstGeom prst="rect">
            <a:avLst/>
          </a:prstGeom>
        </p:spPr>
      </p:pic>
    </p:spTree>
    <p:extLst>
      <p:ext uri="{BB962C8B-B14F-4D97-AF65-F5344CB8AC3E}">
        <p14:creationId xmlns:p14="http://schemas.microsoft.com/office/powerpoint/2010/main" val="2309492105"/>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Final Checklist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Check critical data</a:t>
            </a:r>
            <a:r>
              <a:rPr lang="en-US" sz="1800" dirty="0">
                <a:latin typeface="Segoe UI" panose="020B0502040204020203" pitchFamily="34" charset="0"/>
                <a:cs typeface="Segoe UI" panose="020B0502040204020203" pitchFamily="34" charset="0"/>
              </a:rPr>
              <a:t>: Make sure sources and alerts are available in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Archive all records</a:t>
            </a:r>
            <a:r>
              <a:rPr lang="en-US" sz="1800" dirty="0">
                <a:latin typeface="Segoe UI" panose="020B0502040204020203" pitchFamily="34" charset="0"/>
                <a:cs typeface="Segoe UI" panose="020B0502040204020203" pitchFamily="34" charset="0"/>
              </a:rPr>
              <a:t>: Save critical records of past incidents and cases (raw data optional) to retain institutional history.</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Playbooks</a:t>
            </a:r>
            <a:r>
              <a:rPr lang="en-US" sz="1800" dirty="0">
                <a:latin typeface="Segoe UI" panose="020B0502040204020203" pitchFamily="34" charset="0"/>
                <a:cs typeface="Segoe UI" panose="020B0502040204020203" pitchFamily="34" charset="0"/>
              </a:rPr>
              <a:t>: Update investigation and hunting processes for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Metrics</a:t>
            </a:r>
            <a:r>
              <a:rPr lang="en-US" sz="1800" dirty="0">
                <a:latin typeface="Segoe UI" panose="020B0502040204020203" pitchFamily="34" charset="0"/>
                <a:cs typeface="Segoe UI" panose="020B0502040204020203" pitchFamily="34" charset="0"/>
              </a:rPr>
              <a:t>: Ensure that all key metrics can be obtained completely from Azure Sentinel. Create custom workbooks, or use built-in workbook templates to quickly gain insights as soon as you connect to data sources.</a:t>
            </a:r>
          </a:p>
          <a:p>
            <a:pPr lvl="0" defTabSz="797968">
              <a:spcBef>
                <a:spcPct val="0"/>
              </a:spcBef>
              <a:spcAft>
                <a:spcPts val="800"/>
              </a:spcAft>
              <a:defRPr/>
            </a:pPr>
            <a:endParaRPr lang="en-US" sz="1800" b="1"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Cases</a:t>
            </a:r>
            <a:r>
              <a:rPr lang="en-US" sz="1800" dirty="0">
                <a:latin typeface="Segoe UI" panose="020B0502040204020203" pitchFamily="34" charset="0"/>
                <a:cs typeface="Segoe UI" panose="020B0502040204020203" pitchFamily="34" charset="0"/>
              </a:rPr>
              <a:t>: Make sure all current cases are transferred to the new system (including required source data).</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SOC analysts</a:t>
            </a:r>
            <a:r>
              <a:rPr lang="en-US" sz="1800" dirty="0">
                <a:latin typeface="Segoe UI" panose="020B0502040204020203" pitchFamily="34" charset="0"/>
                <a:cs typeface="Segoe UI" panose="020B0502040204020203" pitchFamily="34" charset="0"/>
              </a:rPr>
              <a:t>: Make sure everyone on your team is trained on Azure Sentinel and feels comfortable leaving the legacy SIEM.</a:t>
            </a:r>
          </a:p>
        </p:txBody>
      </p:sp>
    </p:spTree>
    <p:extLst>
      <p:ext uri="{BB962C8B-B14F-4D97-AF65-F5344CB8AC3E}">
        <p14:creationId xmlns:p14="http://schemas.microsoft.com/office/powerpoint/2010/main" val="1190141734"/>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Regulatory Compliance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Track your Azure security posture against common compliance standards (ISO 27001, PCI DSS 3.2.1 and SOC).</a:t>
            </a:r>
            <a:endParaRPr lang="en-US" sz="1800" dirty="0">
              <a:latin typeface="Segoe UI" panose="020B0502040204020203" pitchFamily="34" charset="0"/>
              <a:cs typeface="Segoe UI" panose="020B0502040204020203" pitchFamily="34" charset="0"/>
            </a:endParaRPr>
          </a:p>
        </p:txBody>
      </p:sp>
      <p:pic>
        <p:nvPicPr>
          <p:cNvPr id="6" name="Picture 2" descr="ISO/IEC">
            <a:extLst>
              <a:ext uri="{FF2B5EF4-FFF2-40B4-BE49-F238E27FC236}">
                <a16:creationId xmlns:a16="http://schemas.microsoft.com/office/drawing/2014/main" id="{AEDE88C0-0A47-4A78-A777-46EDD1BC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2"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SA/CCm">
            <a:extLst>
              <a:ext uri="{FF2B5EF4-FFF2-40B4-BE49-F238E27FC236}">
                <a16:creationId xmlns:a16="http://schemas.microsoft.com/office/drawing/2014/main" id="{2EF30006-DDB7-4834-8806-D86EBB2F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36" y="440904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TAR">
            <a:extLst>
              <a:ext uri="{FF2B5EF4-FFF2-40B4-BE49-F238E27FC236}">
                <a16:creationId xmlns:a16="http://schemas.microsoft.com/office/drawing/2014/main" id="{DA6B16D5-DF7A-426E-B25F-6F0F1FB34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894" y="4494983"/>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JIS">
            <a:extLst>
              <a:ext uri="{FF2B5EF4-FFF2-40B4-BE49-F238E27FC236}">
                <a16:creationId xmlns:a16="http://schemas.microsoft.com/office/drawing/2014/main" id="{B3B8847D-5404-42BC-A7AE-1A91AFACE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7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IPAA">
            <a:extLst>
              <a:ext uri="{FF2B5EF4-FFF2-40B4-BE49-F238E27FC236}">
                <a16:creationId xmlns:a16="http://schemas.microsoft.com/office/drawing/2014/main" id="{E1D717D8-66AA-4EFD-B617-9520AA271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065"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RS 1075">
            <a:extLst>
              <a:ext uri="{FF2B5EF4-FFF2-40B4-BE49-F238E27FC236}">
                <a16:creationId xmlns:a16="http://schemas.microsoft.com/office/drawing/2014/main" id="{CF3DDAF2-224C-4FFB-963D-CDA5EF769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710" y="443783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CF16CF-B270-4DB8-AD15-EC087C32B3E8}"/>
              </a:ext>
            </a:extLst>
          </p:cNvPr>
          <p:cNvPicPr>
            <a:picLocks noChangeAspect="1"/>
          </p:cNvPicPr>
          <p:nvPr/>
        </p:nvPicPr>
        <p:blipFill>
          <a:blip r:embed="rId9"/>
          <a:stretch>
            <a:fillRect/>
          </a:stretch>
        </p:blipFill>
        <p:spPr>
          <a:xfrm>
            <a:off x="701126" y="1853476"/>
            <a:ext cx="4762416" cy="1413180"/>
          </a:xfrm>
          <a:prstGeom prst="rect">
            <a:avLst/>
          </a:prstGeom>
        </p:spPr>
      </p:pic>
      <p:pic>
        <p:nvPicPr>
          <p:cNvPr id="15" name="Picture 14">
            <a:extLst>
              <a:ext uri="{FF2B5EF4-FFF2-40B4-BE49-F238E27FC236}">
                <a16:creationId xmlns:a16="http://schemas.microsoft.com/office/drawing/2014/main" id="{19C6AD62-5BEA-4A8E-BF17-278E592CEBAF}"/>
              </a:ext>
            </a:extLst>
          </p:cNvPr>
          <p:cNvPicPr>
            <a:picLocks noChangeAspect="1"/>
          </p:cNvPicPr>
          <p:nvPr/>
        </p:nvPicPr>
        <p:blipFill>
          <a:blip r:embed="rId10"/>
          <a:stretch>
            <a:fillRect/>
          </a:stretch>
        </p:blipFill>
        <p:spPr>
          <a:xfrm>
            <a:off x="5982393" y="1943100"/>
            <a:ext cx="5235038" cy="1914786"/>
          </a:xfrm>
          <a:prstGeom prst="rect">
            <a:avLst/>
          </a:prstGeom>
        </p:spPr>
      </p:pic>
    </p:spTree>
    <p:extLst>
      <p:ext uri="{BB962C8B-B14F-4D97-AF65-F5344CB8AC3E}">
        <p14:creationId xmlns:p14="http://schemas.microsoft.com/office/powerpoint/2010/main" val="3761244263"/>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Firewall Manager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095759"/>
            <a:ext cx="8717573" cy="3442805"/>
          </a:xfrm>
        </p:spPr>
        <p:txBody>
          <a:bodyPr/>
          <a:lstStyle/>
          <a:p>
            <a:pPr marL="285750" lvl="0" indent="-285750" defTabSz="797968">
              <a:spcBef>
                <a:spcPct val="0"/>
              </a:spcBef>
              <a:spcAft>
                <a:spcPts val="800"/>
              </a:spcAft>
              <a:buFont typeface="Arial" panose="020B0604020202020204" pitchFamily="34" charset="0"/>
              <a:buChar char="•"/>
              <a:defRPr/>
            </a:pPr>
            <a:r>
              <a:rPr lang="en-US" sz="1400" dirty="0"/>
              <a:t>A central security policy and route management service for cloud-based security perimeters</a:t>
            </a:r>
          </a:p>
          <a:p>
            <a:pPr marL="285750" lvl="0" indent="-285750" defTabSz="797968">
              <a:spcBef>
                <a:spcPct val="0"/>
              </a:spcBef>
              <a:spcAft>
                <a:spcPts val="800"/>
              </a:spcAft>
              <a:buFont typeface="Arial" panose="020B0604020202020204" pitchFamily="34" charset="0"/>
              <a:buChar char="•"/>
              <a:defRPr/>
            </a:pPr>
            <a:r>
              <a:rPr lang="en-US" sz="1400" dirty="0"/>
              <a:t>Single pane of glass for managing your Firewall Policies and how they map to your virtual networks.</a:t>
            </a: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A6E4DC-F790-48A2-BE23-64AF7F53299D}"/>
              </a:ext>
            </a:extLst>
          </p:cNvPr>
          <p:cNvPicPr>
            <a:picLocks noChangeAspect="1"/>
          </p:cNvPicPr>
          <p:nvPr/>
        </p:nvPicPr>
        <p:blipFill>
          <a:blip r:embed="rId3"/>
          <a:stretch>
            <a:fillRect/>
          </a:stretch>
        </p:blipFill>
        <p:spPr>
          <a:xfrm>
            <a:off x="1010808" y="1962150"/>
            <a:ext cx="2752540" cy="3442805"/>
          </a:xfrm>
          <a:prstGeom prst="rect">
            <a:avLst/>
          </a:prstGeom>
        </p:spPr>
      </p:pic>
      <p:pic>
        <p:nvPicPr>
          <p:cNvPr id="6" name="Picture 5">
            <a:extLst>
              <a:ext uri="{FF2B5EF4-FFF2-40B4-BE49-F238E27FC236}">
                <a16:creationId xmlns:a16="http://schemas.microsoft.com/office/drawing/2014/main" id="{C4FB35A3-1547-4392-B798-CF03CDA8EA22}"/>
              </a:ext>
            </a:extLst>
          </p:cNvPr>
          <p:cNvPicPr>
            <a:picLocks noChangeAspect="1"/>
          </p:cNvPicPr>
          <p:nvPr/>
        </p:nvPicPr>
        <p:blipFill>
          <a:blip r:embed="rId4"/>
          <a:stretch>
            <a:fillRect/>
          </a:stretch>
        </p:blipFill>
        <p:spPr>
          <a:xfrm>
            <a:off x="4088230" y="1722038"/>
            <a:ext cx="7365833" cy="3682917"/>
          </a:xfrm>
          <a:prstGeom prst="rect">
            <a:avLst/>
          </a:prstGeom>
        </p:spPr>
      </p:pic>
    </p:spTree>
    <p:extLst>
      <p:ext uri="{BB962C8B-B14F-4D97-AF65-F5344CB8AC3E}">
        <p14:creationId xmlns:p14="http://schemas.microsoft.com/office/powerpoint/2010/main" val="1047618370"/>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setup</a:t>
            </a:r>
            <a:r>
              <a:rPr lang="en-US" b="1" dirty="0">
                <a:solidFill>
                  <a:srgbClr val="B4A0FF"/>
                </a:solidFill>
                <a:latin typeface="Segoe UI"/>
              </a:rPr>
              <a:t> +</a:t>
            </a:r>
            <a:r>
              <a:rPr kumimoji="0" lang="en-US" sz="1800" b="1" i="0" u="none" strike="noStrike" kern="1200" cap="none" spc="0" normalizeH="0" baseline="0" noProof="0" dirty="0">
                <a:ln>
                  <a:noFill/>
                </a:ln>
                <a:solidFill>
                  <a:srgbClr val="B4A0FF"/>
                </a:solidFill>
                <a:effectLst/>
                <a:uLnTx/>
                <a:uFillTx/>
                <a:latin typeface="Segoe UI"/>
                <a:ea typeface="+mn-ea"/>
                <a:cs typeface="+mn-cs"/>
              </a:rPr>
              <a:t> deploy </a:t>
            </a:r>
            <a:r>
              <a:rPr lang="en-US" b="1" dirty="0">
                <a:solidFill>
                  <a:srgbClr val="B4A0FF"/>
                </a:solidFill>
                <a:latin typeface="Segoe UI"/>
              </a:rPr>
              <a:t>A</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zure</a:t>
            </a:r>
            <a:r>
              <a:rPr kumimoji="0" lang="en-US" sz="1800" b="1" i="0" u="none" strike="noStrike" kern="1200" cap="none" spc="0" normalizeH="0" baseline="0" noProof="0" dirty="0">
                <a:ln>
                  <a:noFill/>
                </a:ln>
                <a:solidFill>
                  <a:srgbClr val="B4A0FF"/>
                </a:solidFill>
                <a:effectLst/>
                <a:uLnTx/>
                <a:uFillTx/>
                <a:latin typeface="Segoe UI"/>
                <a:ea typeface="+mn-ea"/>
                <a:cs typeface="+mn-cs"/>
              </a:rPr>
              <a:t> </a:t>
            </a:r>
            <a:r>
              <a:rPr lang="en-US" b="1" dirty="0">
                <a:solidFill>
                  <a:srgbClr val="B4A0FF"/>
                </a:solidFill>
                <a:latin typeface="Segoe UI"/>
              </a:rPr>
              <a:t>D</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efender</a:t>
            </a:r>
            <a:r>
              <a:rPr kumimoji="0" lang="en-US" sz="1800" b="1" i="0" u="none" strike="noStrike" kern="1200" cap="none" spc="0" normalizeH="0" baseline="0" noProof="0" dirty="0">
                <a:ln>
                  <a:noFill/>
                </a:ln>
                <a:solidFill>
                  <a:srgbClr val="B4A0FF"/>
                </a:solidFill>
                <a:effectLst/>
                <a:uLnTx/>
                <a:uFillTx/>
                <a:latin typeface="Segoe UI"/>
                <a:ea typeface="+mn-ea"/>
                <a:cs typeface="+mn-cs"/>
              </a:rPr>
              <a:t> protections; setup Azure Sentinel</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120</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dirty="0"/>
              <a:t>Total Activity Time: 15 minutes </a:t>
            </a:r>
          </a:p>
          <a:p>
            <a:pPr marL="336145" indent="-336145">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126847"/>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Azure Arc, Azure Lighthouse</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 Solutions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4C6AB-BA61-428D-9CC6-260CDA3B9CEB}"/>
              </a:ext>
            </a:extLst>
          </p:cNvPr>
          <p:cNvPicPr>
            <a:picLocks noChangeAspect="1"/>
          </p:cNvPicPr>
          <p:nvPr/>
        </p:nvPicPr>
        <p:blipFill>
          <a:blip r:embed="rId2"/>
          <a:stretch>
            <a:fillRect/>
          </a:stretch>
        </p:blipFill>
        <p:spPr>
          <a:xfrm>
            <a:off x="548640" y="0"/>
            <a:ext cx="11094720" cy="6151049"/>
          </a:xfrm>
          <a:prstGeom prst="rect">
            <a:avLst/>
          </a:prstGeom>
        </p:spPr>
      </p:pic>
    </p:spTree>
    <p:extLst>
      <p:ext uri="{BB962C8B-B14F-4D97-AF65-F5344CB8AC3E}">
        <p14:creationId xmlns:p14="http://schemas.microsoft.com/office/powerpoint/2010/main" val="1750487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Open source community facilitating collaboration among customers and partners through GitHub. </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pic>
        <p:nvPicPr>
          <p:cNvPr id="6" name="Picture 5">
            <a:extLst>
              <a:ext uri="{FF2B5EF4-FFF2-40B4-BE49-F238E27FC236}">
                <a16:creationId xmlns:a16="http://schemas.microsoft.com/office/drawing/2014/main" id="{569F03A4-7310-4AD1-9A8C-0242B335374E}"/>
              </a:ext>
            </a:extLst>
          </p:cNvPr>
          <p:cNvPicPr>
            <a:picLocks noChangeAspect="1"/>
          </p:cNvPicPr>
          <p:nvPr/>
        </p:nvPicPr>
        <p:blipFill>
          <a:blip r:embed="rId3"/>
          <a:stretch>
            <a:fillRect/>
          </a:stretch>
        </p:blipFill>
        <p:spPr>
          <a:xfrm>
            <a:off x="2770271" y="5163302"/>
            <a:ext cx="5905500" cy="1019175"/>
          </a:xfrm>
          <a:prstGeom prst="rect">
            <a:avLst/>
          </a:prstGeom>
        </p:spPr>
      </p:pic>
    </p:spTree>
    <p:extLst>
      <p:ext uri="{BB962C8B-B14F-4D97-AF65-F5344CB8AC3E}">
        <p14:creationId xmlns:p14="http://schemas.microsoft.com/office/powerpoint/2010/main" val="3335679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But let’s talk about…</a:t>
            </a:r>
          </a:p>
        </p:txBody>
      </p:sp>
      <p:pic>
        <p:nvPicPr>
          <p:cNvPr id="4" name="Picture 3">
            <a:extLst>
              <a:ext uri="{FF2B5EF4-FFF2-40B4-BE49-F238E27FC236}">
                <a16:creationId xmlns:a16="http://schemas.microsoft.com/office/drawing/2014/main" id="{16E10E0C-56FA-4CEF-A55D-C20D7A0CE793}"/>
              </a:ext>
            </a:extLst>
          </p:cNvPr>
          <p:cNvPicPr>
            <a:picLocks noChangeAspect="1"/>
          </p:cNvPicPr>
          <p:nvPr/>
        </p:nvPicPr>
        <p:blipFill>
          <a:blip r:embed="rId3"/>
          <a:stretch>
            <a:fillRect/>
          </a:stretch>
        </p:blipFill>
        <p:spPr>
          <a:xfrm>
            <a:off x="994361" y="3234651"/>
            <a:ext cx="9809998" cy="2746799"/>
          </a:xfrm>
          <a:prstGeom prst="rect">
            <a:avLst/>
          </a:prstGeom>
        </p:spPr>
      </p:pic>
      <p:pic>
        <p:nvPicPr>
          <p:cNvPr id="7" name="Picture 6">
            <a:extLst>
              <a:ext uri="{FF2B5EF4-FFF2-40B4-BE49-F238E27FC236}">
                <a16:creationId xmlns:a16="http://schemas.microsoft.com/office/drawing/2014/main" id="{575297CF-FD83-4CE1-866C-2722F8E1A5F3}"/>
              </a:ext>
            </a:extLst>
          </p:cNvPr>
          <p:cNvPicPr>
            <a:picLocks noChangeAspect="1"/>
          </p:cNvPicPr>
          <p:nvPr/>
        </p:nvPicPr>
        <p:blipFill>
          <a:blip r:embed="rId4"/>
          <a:stretch>
            <a:fillRect/>
          </a:stretch>
        </p:blipFill>
        <p:spPr>
          <a:xfrm>
            <a:off x="480260" y="1223743"/>
            <a:ext cx="4457700" cy="581025"/>
          </a:xfrm>
          <a:prstGeom prst="rect">
            <a:avLst/>
          </a:prstGeom>
        </p:spPr>
      </p:pic>
      <p:pic>
        <p:nvPicPr>
          <p:cNvPr id="10" name="Picture 9">
            <a:extLst>
              <a:ext uri="{FF2B5EF4-FFF2-40B4-BE49-F238E27FC236}">
                <a16:creationId xmlns:a16="http://schemas.microsoft.com/office/drawing/2014/main" id="{98F2EF88-D7D9-4914-96E7-F735245B1C00}"/>
              </a:ext>
            </a:extLst>
          </p:cNvPr>
          <p:cNvPicPr>
            <a:picLocks noChangeAspect="1"/>
          </p:cNvPicPr>
          <p:nvPr/>
        </p:nvPicPr>
        <p:blipFill>
          <a:blip r:embed="rId5"/>
          <a:stretch>
            <a:fillRect/>
          </a:stretch>
        </p:blipFill>
        <p:spPr>
          <a:xfrm>
            <a:off x="5289382" y="1163774"/>
            <a:ext cx="5623260" cy="1414267"/>
          </a:xfrm>
          <a:prstGeom prst="rect">
            <a:avLst/>
          </a:prstGeom>
        </p:spPr>
      </p:pic>
    </p:spTree>
    <p:extLst>
      <p:ext uri="{BB962C8B-B14F-4D97-AF65-F5344CB8AC3E}">
        <p14:creationId xmlns:p14="http://schemas.microsoft.com/office/powerpoint/2010/main" val="6666679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7A720-F33D-47B5-BE74-E400FAA1D099}"/>
              </a:ext>
            </a:extLst>
          </p:cNvPr>
          <p:cNvPicPr>
            <a:picLocks noChangeAspect="1"/>
          </p:cNvPicPr>
          <p:nvPr/>
        </p:nvPicPr>
        <p:blipFill>
          <a:blip r:embed="rId2"/>
          <a:stretch>
            <a:fillRect/>
          </a:stretch>
        </p:blipFill>
        <p:spPr>
          <a:xfrm>
            <a:off x="457200" y="153190"/>
            <a:ext cx="10972800" cy="6101841"/>
          </a:xfrm>
          <a:prstGeom prst="rect">
            <a:avLst/>
          </a:prstGeom>
        </p:spPr>
      </p:pic>
    </p:spTree>
    <p:extLst>
      <p:ext uri="{BB962C8B-B14F-4D97-AF65-F5344CB8AC3E}">
        <p14:creationId xmlns:p14="http://schemas.microsoft.com/office/powerpoint/2010/main" val="3513014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6269-F5DB-4202-8786-88968C4F529D}"/>
              </a:ext>
            </a:extLst>
          </p:cNvPr>
          <p:cNvPicPr>
            <a:picLocks noChangeAspect="1"/>
          </p:cNvPicPr>
          <p:nvPr/>
        </p:nvPicPr>
        <p:blipFill>
          <a:blip r:embed="rId2"/>
          <a:stretch>
            <a:fillRect/>
          </a:stretch>
        </p:blipFill>
        <p:spPr>
          <a:xfrm>
            <a:off x="548640" y="170391"/>
            <a:ext cx="11094720" cy="6071538"/>
          </a:xfrm>
          <a:prstGeom prst="rect">
            <a:avLst/>
          </a:prstGeom>
        </p:spPr>
      </p:pic>
    </p:spTree>
    <p:extLst>
      <p:ext uri="{BB962C8B-B14F-4D97-AF65-F5344CB8AC3E}">
        <p14:creationId xmlns:p14="http://schemas.microsoft.com/office/powerpoint/2010/main" val="60508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Purview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Purview is a unified data governance service that helps you manage and govern your on-premises, multi-cloud, and software-as-a-service (SaaS) data. </a:t>
            </a:r>
          </a:p>
          <a:p>
            <a:pPr>
              <a:lnSpc>
                <a:spcPct val="100000"/>
              </a:lnSpc>
              <a:spcAft>
                <a:spcPts val="1000"/>
              </a:spcAft>
            </a:pPr>
            <a:r>
              <a:rPr lang="en-US" sz="1800" dirty="0"/>
              <a:t>Easily create a holistic, up-to-date map of your data landscape with automated data discovery, sensitive data classification, and end-to-end data lineage. </a:t>
            </a:r>
          </a:p>
          <a:p>
            <a:pPr>
              <a:lnSpc>
                <a:spcPct val="100000"/>
              </a:lnSpc>
              <a:spcAft>
                <a:spcPts val="1000"/>
              </a:spcAft>
            </a:pPr>
            <a:r>
              <a:rPr lang="en-US" sz="1800" dirty="0"/>
              <a:t>Empower data consumers to find valuable, trustworthy data.</a:t>
            </a:r>
          </a:p>
          <a:p>
            <a:pPr>
              <a:lnSpc>
                <a:spcPct val="100000"/>
              </a:lnSpc>
              <a:spcAft>
                <a:spcPts val="1000"/>
              </a:spcAft>
            </a:pPr>
            <a:endParaRPr lang="en-US" sz="1800" dirty="0"/>
          </a:p>
          <a:p>
            <a:pPr>
              <a:lnSpc>
                <a:spcPct val="100000"/>
              </a:lnSpc>
              <a:spcAft>
                <a:spcPts val="1000"/>
              </a:spcAft>
            </a:pPr>
            <a:r>
              <a:rPr lang="en-US" sz="1800" dirty="0"/>
              <a:t>Purview Data Map is a cloud native PaaS service that captures metadata about enterprise data present in analytics and operation systems on-premises and cloud.</a:t>
            </a:r>
          </a:p>
          <a:p>
            <a:pPr>
              <a:lnSpc>
                <a:spcPct val="100000"/>
              </a:lnSpc>
              <a:spcAft>
                <a:spcPts val="1000"/>
              </a:spcAft>
            </a:pPr>
            <a:endParaRPr lang="en-US" sz="1800" dirty="0"/>
          </a:p>
          <a:p>
            <a:pPr>
              <a:lnSpc>
                <a:spcPct val="100000"/>
              </a:lnSpc>
              <a:spcAft>
                <a:spcPts val="1000"/>
              </a:spcAft>
            </a:pPr>
            <a:r>
              <a:rPr lang="en-US" sz="1800" dirty="0"/>
              <a:t>Data sources supported: </a:t>
            </a:r>
          </a:p>
          <a:p>
            <a:pPr>
              <a:lnSpc>
                <a:spcPct val="100000"/>
              </a:lnSpc>
              <a:spcAft>
                <a:spcPts val="1000"/>
              </a:spcAft>
            </a:pPr>
            <a:r>
              <a:rPr lang="en-US" sz="1800" dirty="0"/>
              <a:t>    </a:t>
            </a:r>
            <a:r>
              <a:rPr lang="en-US" sz="1800" dirty="0" err="1"/>
              <a:t>BlobStorage</a:t>
            </a:r>
            <a:r>
              <a:rPr lang="en-US" sz="1800" dirty="0"/>
              <a:t>, </a:t>
            </a:r>
            <a:r>
              <a:rPr lang="en-US" sz="1800" dirty="0" err="1"/>
              <a:t>AzureSQLMI</a:t>
            </a:r>
            <a:r>
              <a:rPr lang="en-US" sz="1800" dirty="0"/>
              <a:t>, </a:t>
            </a:r>
            <a:r>
              <a:rPr lang="en-US" sz="1800" dirty="0" err="1"/>
              <a:t>AzureSQLDB</a:t>
            </a:r>
            <a:r>
              <a:rPr lang="en-US" sz="1800" dirty="0"/>
              <a:t>, ADLSGen2, ADLSGen1, Synapse</a:t>
            </a:r>
          </a:p>
        </p:txBody>
      </p:sp>
    </p:spTree>
    <p:extLst>
      <p:ext uri="{BB962C8B-B14F-4D97-AF65-F5344CB8AC3E}">
        <p14:creationId xmlns:p14="http://schemas.microsoft.com/office/powerpoint/2010/main" val="200818837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Why are we here?</a:t>
            </a:r>
          </a:p>
        </p:txBody>
      </p:sp>
      <p:pic>
        <p:nvPicPr>
          <p:cNvPr id="4" name="Picture 3">
            <a:extLst>
              <a:ext uri="{FF2B5EF4-FFF2-40B4-BE49-F238E27FC236}">
                <a16:creationId xmlns:a16="http://schemas.microsoft.com/office/drawing/2014/main" id="{E29A6BDA-7704-4626-868B-D00074AB3279}"/>
              </a:ext>
            </a:extLst>
          </p:cNvPr>
          <p:cNvPicPr>
            <a:picLocks noChangeAspect="1"/>
          </p:cNvPicPr>
          <p:nvPr/>
        </p:nvPicPr>
        <p:blipFill>
          <a:blip r:embed="rId3"/>
          <a:stretch>
            <a:fillRect/>
          </a:stretch>
        </p:blipFill>
        <p:spPr>
          <a:xfrm>
            <a:off x="872039" y="2189748"/>
            <a:ext cx="10086975" cy="3429000"/>
          </a:xfrm>
          <a:prstGeom prst="rect">
            <a:avLst/>
          </a:prstGeom>
        </p:spPr>
      </p:pic>
      <p:sp>
        <p:nvSpPr>
          <p:cNvPr id="7" name="Text Placeholder 3">
            <a:extLst>
              <a:ext uri="{FF2B5EF4-FFF2-40B4-BE49-F238E27FC236}">
                <a16:creationId xmlns:a16="http://schemas.microsoft.com/office/drawing/2014/main" id="{AEFCF4E9-2A4F-4FD8-A2FD-E0C2DFE5A664}"/>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Of all the major costs and risks associated with managing a security incident, the potential hit to brand and reputation and loss of customer trust could be the most damaging.</a:t>
            </a:r>
            <a:endParaRPr lang="en-US" sz="1800" b="1" dirty="0"/>
          </a:p>
        </p:txBody>
      </p:sp>
    </p:spTree>
    <p:extLst>
      <p:ext uri="{BB962C8B-B14F-4D97-AF65-F5344CB8AC3E}">
        <p14:creationId xmlns:p14="http://schemas.microsoft.com/office/powerpoint/2010/main" val="1990414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923330"/>
          </a:xfrm>
        </p:spPr>
        <p:txBody>
          <a:bodyPr/>
          <a:lstStyle/>
          <a:p>
            <a:r>
              <a:rPr lang="en-US" dirty="0"/>
              <a:t>How often does Adaptive Application controls calculate events?</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2462681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F8-468F-4B99-BDF9-0F571D4F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E0D7C3-5C89-4B5A-99D5-A16662BCE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8E5CBA-89AE-4118-B841-2A0FD0FB6444}"/>
              </a:ext>
            </a:extLst>
          </p:cNvPr>
          <p:cNvPicPr>
            <a:picLocks noChangeAspect="1"/>
          </p:cNvPicPr>
          <p:nvPr/>
        </p:nvPicPr>
        <p:blipFill>
          <a:blip r:embed="rId2"/>
          <a:stretch>
            <a:fillRect/>
          </a:stretch>
        </p:blipFill>
        <p:spPr>
          <a:xfrm>
            <a:off x="0" y="20196"/>
            <a:ext cx="12192000" cy="6817607"/>
          </a:xfrm>
          <a:prstGeom prst="rect">
            <a:avLst/>
          </a:prstGeom>
        </p:spPr>
      </p:pic>
    </p:spTree>
    <p:extLst>
      <p:ext uri="{BB962C8B-B14F-4D97-AF65-F5344CB8AC3E}">
        <p14:creationId xmlns:p14="http://schemas.microsoft.com/office/powerpoint/2010/main" val="4284235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Azure Policy</a:t>
            </a:r>
          </a:p>
        </p:txBody>
      </p:sp>
    </p:spTree>
    <p:extLst>
      <p:ext uri="{BB962C8B-B14F-4D97-AF65-F5344CB8AC3E}">
        <p14:creationId xmlns:p14="http://schemas.microsoft.com/office/powerpoint/2010/main" val="14133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Policy helps to enforce organizational standards and to assess compliance at-scale. Through its compliance dashboard, it provides an aggregated view to evaluate the overall state of the environment, with the ability to drill down to the per-resource, per-policy granularity. It also helps to bring your resources to compliance through bulk remediation for existing resources and automatic remediation for new resources.</a:t>
            </a:r>
          </a:p>
          <a:p>
            <a:pPr>
              <a:lnSpc>
                <a:spcPct val="100000"/>
              </a:lnSpc>
              <a:spcAft>
                <a:spcPts val="1000"/>
              </a:spcAft>
            </a:pPr>
            <a:endParaRPr lang="en-US" sz="1800" dirty="0"/>
          </a:p>
          <a:p>
            <a:pPr>
              <a:lnSpc>
                <a:spcPct val="100000"/>
              </a:lnSpc>
              <a:spcAft>
                <a:spcPts val="1000"/>
              </a:spcAft>
            </a:pPr>
            <a:r>
              <a:rPr lang="en-US" sz="1800" dirty="0"/>
              <a:t>Common use cases for Azure Policy include implementing governance for resource consistency, regulatory compliance, security, cost, and management.</a:t>
            </a:r>
            <a:endParaRPr lang="en-US" sz="1800" b="1" dirty="0"/>
          </a:p>
        </p:txBody>
      </p:sp>
      <p:pic>
        <p:nvPicPr>
          <p:cNvPr id="1026" name="Picture 2" descr="Azure Policy Cloud and Compliance Management | Microsoft Azure">
            <a:extLst>
              <a:ext uri="{FF2B5EF4-FFF2-40B4-BE49-F238E27FC236}">
                <a16:creationId xmlns:a16="http://schemas.microsoft.com/office/drawing/2014/main" id="{0390E62F-AA47-4753-9A64-AC20B15B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09" y="398220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36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C47-A76E-4BF9-9532-521FC78C8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28398E-1DDC-4C8D-BFFE-F10869C38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A52791-6363-44ED-8B1E-D7F2B59402E7}"/>
              </a:ext>
            </a:extLst>
          </p:cNvPr>
          <p:cNvPicPr>
            <a:picLocks noChangeAspect="1"/>
          </p:cNvPicPr>
          <p:nvPr/>
        </p:nvPicPr>
        <p:blipFill>
          <a:blip r:embed="rId2"/>
          <a:stretch>
            <a:fillRect/>
          </a:stretch>
        </p:blipFill>
        <p:spPr>
          <a:xfrm>
            <a:off x="0" y="65695"/>
            <a:ext cx="12192000" cy="6703891"/>
          </a:xfrm>
          <a:prstGeom prst="rect">
            <a:avLst/>
          </a:prstGeom>
        </p:spPr>
      </p:pic>
    </p:spTree>
    <p:extLst>
      <p:ext uri="{BB962C8B-B14F-4D97-AF65-F5344CB8AC3E}">
        <p14:creationId xmlns:p14="http://schemas.microsoft.com/office/powerpoint/2010/main" val="1483593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Policy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policy definitions are available.</a:t>
            </a:r>
          </a:p>
          <a:p>
            <a:endParaRPr lang="en-US" sz="1800" dirty="0"/>
          </a:p>
          <a:p>
            <a:r>
              <a:rPr lang="en-US" sz="1800" dirty="0"/>
              <a:t>You can import policies from GitHub.</a:t>
            </a:r>
          </a:p>
          <a:p>
            <a:endParaRPr lang="en-US" sz="1800" dirty="0"/>
          </a:p>
          <a:p>
            <a:r>
              <a:rPr lang="en-US" sz="1800" dirty="0"/>
              <a:t>Policy definitions have a specific JSON format.</a:t>
            </a:r>
          </a:p>
          <a:p>
            <a:endParaRPr lang="en-US" sz="1800" dirty="0"/>
          </a:p>
          <a:p>
            <a:r>
              <a:rPr lang="en-US" sz="1800" dirty="0"/>
              <a:t>You can create custom policy definitions.</a:t>
            </a:r>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11748FB8-5EC1-43B7-BE2B-D0818D3C51E3}"/>
              </a:ext>
            </a:extLst>
          </p:cNvPr>
          <p:cNvPicPr>
            <a:picLocks noChangeAspect="1"/>
          </p:cNvPicPr>
          <p:nvPr/>
        </p:nvPicPr>
        <p:blipFill>
          <a:blip r:embed="rId3"/>
          <a:stretch>
            <a:fillRect/>
          </a:stretch>
        </p:blipFill>
        <p:spPr>
          <a:xfrm>
            <a:off x="6478882" y="648836"/>
            <a:ext cx="3211755" cy="529563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61546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Initiative Definitions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An initiative definition is a collection of policy definitions that are tailored toward achieving a singular overarching goal. Initiative definitions simplify managing and assigning policy definitions. They simplify by grouping a set of policies as one single item.</a:t>
            </a:r>
          </a:p>
          <a:p>
            <a:r>
              <a:rPr lang="en-US" sz="1800" dirty="0"/>
              <a:t> For example, you could create an initiative titled Enable Monitoring in Azure Security Center, with a goal to monitor all the available security recommendations in your Azure Security Center.</a:t>
            </a:r>
          </a:p>
          <a:p>
            <a:endParaRPr lang="en-US" sz="1800" dirty="0"/>
          </a:p>
          <a:p>
            <a:endParaRPr lang="en-US" sz="1800" dirty="0"/>
          </a:p>
        </p:txBody>
      </p:sp>
      <p:pic>
        <p:nvPicPr>
          <p:cNvPr id="6" name="Picture 5" descr="Several policy definitions are grouped into an initiative and assigned to resources.">
            <a:extLst>
              <a:ext uri="{FF2B5EF4-FFF2-40B4-BE49-F238E27FC236}">
                <a16:creationId xmlns:a16="http://schemas.microsoft.com/office/drawing/2014/main" id="{317928D1-58B1-4176-87FC-FD65E4DD5CA6}"/>
              </a:ext>
            </a:extLst>
          </p:cNvPr>
          <p:cNvPicPr>
            <a:picLocks noChangeAspect="1"/>
          </p:cNvPicPr>
          <p:nvPr/>
        </p:nvPicPr>
        <p:blipFill>
          <a:blip r:embed="rId3"/>
          <a:stretch>
            <a:fillRect/>
          </a:stretch>
        </p:blipFill>
        <p:spPr>
          <a:xfrm>
            <a:off x="1640482" y="3231277"/>
            <a:ext cx="8291445" cy="2498792"/>
          </a:xfrm>
          <a:prstGeom prst="rect">
            <a:avLst/>
          </a:prstGeom>
        </p:spPr>
      </p:pic>
    </p:spTree>
    <p:extLst>
      <p:ext uri="{BB962C8B-B14F-4D97-AF65-F5344CB8AC3E}">
        <p14:creationId xmlns:p14="http://schemas.microsoft.com/office/powerpoint/2010/main" val="14014000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Many of the control plane protections in Azure Defender utilize Azure Policy for evaluated resources or applying compliance standards.  Azure Security Center Policies are stored in the </a:t>
            </a:r>
            <a:r>
              <a:rPr lang="en-US" sz="1800" b="1" dirty="0"/>
              <a:t>ASC Default</a:t>
            </a:r>
            <a:r>
              <a:rPr lang="en-US" sz="1800" dirty="0"/>
              <a:t> policy.</a:t>
            </a:r>
          </a:p>
        </p:txBody>
      </p:sp>
      <p:pic>
        <p:nvPicPr>
          <p:cNvPr id="5"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00EF9C50-8007-4849-9879-6706F8DC1950}"/>
              </a:ext>
            </a:extLst>
          </p:cNvPr>
          <p:cNvPicPr>
            <a:picLocks noChangeAspect="1"/>
          </p:cNvPicPr>
          <p:nvPr/>
        </p:nvPicPr>
        <p:blipFill>
          <a:blip r:embed="rId3"/>
          <a:stretch>
            <a:fillRect/>
          </a:stretch>
        </p:blipFill>
        <p:spPr>
          <a:xfrm>
            <a:off x="960212" y="2283059"/>
            <a:ext cx="9946414" cy="2733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836489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Blueprints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Azure Blueprints is a declarative way to orchestrate the deployment of such artifacts as policy</a:t>
            </a:r>
          </a:p>
          <a:p>
            <a:r>
              <a:rPr lang="en-US" sz="1800" dirty="0"/>
              <a:t>Role assignments</a:t>
            </a:r>
            <a:br>
              <a:rPr lang="en-US" sz="1800" dirty="0"/>
            </a:br>
            <a:r>
              <a:rPr lang="en-US" sz="1800" dirty="0"/>
              <a:t>Policy assignments</a:t>
            </a:r>
            <a:br>
              <a:rPr lang="en-US" sz="1800" dirty="0"/>
            </a:br>
            <a:r>
              <a:rPr lang="en-US" sz="1800" dirty="0"/>
              <a:t>ARM templates</a:t>
            </a:r>
          </a:p>
          <a:p>
            <a:r>
              <a:rPr lang="en-US" sz="1800" dirty="0"/>
              <a:t>Resource groups</a:t>
            </a:r>
          </a:p>
          <a:p>
            <a:r>
              <a:rPr lang="en-US" sz="1800" dirty="0"/>
              <a:t>How is this different from </a:t>
            </a:r>
            <a:br>
              <a:rPr lang="en-US" sz="1800" dirty="0"/>
            </a:br>
            <a:r>
              <a:rPr lang="en-US" sz="1800" dirty="0"/>
              <a:t>ARM templates?</a:t>
            </a:r>
          </a:p>
          <a:p>
            <a:r>
              <a:rPr lang="en-US" sz="1800" dirty="0"/>
              <a:t>How is this different from </a:t>
            </a:r>
            <a:br>
              <a:rPr lang="en-US" sz="1800" dirty="0"/>
            </a:br>
            <a:r>
              <a:rPr lang="en-US" sz="1800" dirty="0"/>
              <a:t>Azure policy?</a:t>
            </a:r>
          </a:p>
          <a:p>
            <a:endParaRPr lang="en-US" sz="1800" dirty="0"/>
          </a:p>
        </p:txBody>
      </p:sp>
      <p:pic>
        <p:nvPicPr>
          <p:cNvPr id="5" name="Picture 4">
            <a:extLst>
              <a:ext uri="{FF2B5EF4-FFF2-40B4-BE49-F238E27FC236}">
                <a16:creationId xmlns:a16="http://schemas.microsoft.com/office/drawing/2014/main" id="{AF75FD2F-2A78-40FB-A8A6-4A2C1861D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267" y="1631131"/>
            <a:ext cx="5998200" cy="4246725"/>
          </a:xfrm>
          <a:prstGeom prst="rect">
            <a:avLst/>
          </a:prstGeom>
        </p:spPr>
      </p:pic>
    </p:spTree>
    <p:extLst>
      <p:ext uri="{BB962C8B-B14F-4D97-AF65-F5344CB8AC3E}">
        <p14:creationId xmlns:p14="http://schemas.microsoft.com/office/powerpoint/2010/main" val="1030795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 - Portal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r>
              <a:rPr lang="en-US" sz="1800" dirty="0"/>
              <a:t>The Azure Defender for IoT is a separate Portal outside of the Azure Security Center.</a:t>
            </a:r>
          </a:p>
        </p:txBody>
      </p:sp>
      <p:pic>
        <p:nvPicPr>
          <p:cNvPr id="5" name="Picture 4">
            <a:extLst>
              <a:ext uri="{FF2B5EF4-FFF2-40B4-BE49-F238E27FC236}">
                <a16:creationId xmlns:a16="http://schemas.microsoft.com/office/drawing/2014/main" id="{66206C6C-F8B3-4010-9932-D38339487DED}"/>
              </a:ext>
            </a:extLst>
          </p:cNvPr>
          <p:cNvPicPr>
            <a:picLocks noChangeAspect="1"/>
          </p:cNvPicPr>
          <p:nvPr/>
        </p:nvPicPr>
        <p:blipFill>
          <a:blip r:embed="rId3"/>
          <a:stretch>
            <a:fillRect/>
          </a:stretch>
        </p:blipFill>
        <p:spPr>
          <a:xfrm>
            <a:off x="4741667" y="1785458"/>
            <a:ext cx="6404317" cy="3684429"/>
          </a:xfrm>
          <a:prstGeom prst="rect">
            <a:avLst/>
          </a:prstGeom>
        </p:spPr>
      </p:pic>
      <p:pic>
        <p:nvPicPr>
          <p:cNvPr id="7" name="Picture 6">
            <a:extLst>
              <a:ext uri="{FF2B5EF4-FFF2-40B4-BE49-F238E27FC236}">
                <a16:creationId xmlns:a16="http://schemas.microsoft.com/office/drawing/2014/main" id="{027C16E7-4B20-46B1-970C-F6F31FF3A4BA}"/>
              </a:ext>
            </a:extLst>
          </p:cNvPr>
          <p:cNvPicPr>
            <a:picLocks noChangeAspect="1"/>
          </p:cNvPicPr>
          <p:nvPr/>
        </p:nvPicPr>
        <p:blipFill>
          <a:blip r:embed="rId4"/>
          <a:stretch>
            <a:fillRect/>
          </a:stretch>
        </p:blipFill>
        <p:spPr>
          <a:xfrm>
            <a:off x="584200" y="1864061"/>
            <a:ext cx="4010025" cy="2181225"/>
          </a:xfrm>
          <a:prstGeom prst="rect">
            <a:avLst/>
          </a:prstGeom>
        </p:spPr>
      </p:pic>
    </p:spTree>
    <p:extLst>
      <p:ext uri="{BB962C8B-B14F-4D97-AF65-F5344CB8AC3E}">
        <p14:creationId xmlns:p14="http://schemas.microsoft.com/office/powerpoint/2010/main" val="277893095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9724-402C-4A7F-B88E-D7B6A5EB2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6F579-1A99-4BB7-AFBC-9CF1A65B48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11D93D-83D3-4A17-8662-ADCD25823DA9}"/>
              </a:ext>
            </a:extLst>
          </p:cNvPr>
          <p:cNvPicPr>
            <a:picLocks noChangeAspect="1"/>
          </p:cNvPicPr>
          <p:nvPr/>
        </p:nvPicPr>
        <p:blipFill>
          <a:blip r:embed="rId2"/>
          <a:stretch>
            <a:fillRect/>
          </a:stretch>
        </p:blipFill>
        <p:spPr>
          <a:xfrm>
            <a:off x="0" y="37443"/>
            <a:ext cx="12192000" cy="6783114"/>
          </a:xfrm>
          <a:prstGeom prst="rect">
            <a:avLst/>
          </a:prstGeom>
        </p:spPr>
      </p:pic>
    </p:spTree>
    <p:extLst>
      <p:ext uri="{BB962C8B-B14F-4D97-AF65-F5344CB8AC3E}">
        <p14:creationId xmlns:p14="http://schemas.microsoft.com/office/powerpoint/2010/main" val="641243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Sphere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669574" cy="502447"/>
          </a:xfrm>
        </p:spPr>
        <p:txBody>
          <a:bodyPr/>
          <a:lstStyle/>
          <a:p>
            <a:pPr>
              <a:lnSpc>
                <a:spcPct val="100000"/>
              </a:lnSpc>
              <a:spcAft>
                <a:spcPts val="1000"/>
              </a:spcAft>
            </a:pPr>
            <a:r>
              <a:rPr lang="en-US" sz="1800" dirty="0"/>
              <a:t>Azure Sphere is a secured, high-level application platform with built-in communication and security features for internet-connected devices. </a:t>
            </a:r>
          </a:p>
          <a:p>
            <a:pPr>
              <a:lnSpc>
                <a:spcPct val="100000"/>
              </a:lnSpc>
              <a:spcAft>
                <a:spcPts val="1000"/>
              </a:spcAft>
            </a:pPr>
            <a:endParaRPr lang="en-US" sz="1800" dirty="0"/>
          </a:p>
          <a:p>
            <a:pPr>
              <a:lnSpc>
                <a:spcPct val="100000"/>
              </a:lnSpc>
              <a:spcAft>
                <a:spcPts val="1000"/>
              </a:spcAft>
            </a:pPr>
            <a:r>
              <a:rPr lang="en-US" sz="1800" dirty="0"/>
              <a:t>It comprises a secured, connected, crossover microcontroller unit (MCU), a custom high-level Linux-based operating system (OS), and a cloud-based security service that provides continuous, renewable security.</a:t>
            </a:r>
            <a:endParaRPr lang="en-US" sz="1800" b="1" dirty="0"/>
          </a:p>
        </p:txBody>
      </p:sp>
      <p:pic>
        <p:nvPicPr>
          <p:cNvPr id="5" name="Picture 4" descr="Diagram&#10;&#10;Description automatically generated">
            <a:extLst>
              <a:ext uri="{FF2B5EF4-FFF2-40B4-BE49-F238E27FC236}">
                <a16:creationId xmlns:a16="http://schemas.microsoft.com/office/drawing/2014/main" id="{64ADAA76-BAC5-4674-98FD-0FB2E0BB7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1046747"/>
            <a:ext cx="4701103" cy="3375450"/>
          </a:xfrm>
          <a:prstGeom prst="rect">
            <a:avLst/>
          </a:prstGeom>
        </p:spPr>
      </p:pic>
    </p:spTree>
    <p:extLst>
      <p:ext uri="{BB962C8B-B14F-4D97-AF65-F5344CB8AC3E}">
        <p14:creationId xmlns:p14="http://schemas.microsoft.com/office/powerpoint/2010/main" val="363005856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Security Baseline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452879" cy="502447"/>
          </a:xfrm>
        </p:spPr>
        <p:txBody>
          <a:bodyPr/>
          <a:lstStyle/>
          <a:p>
            <a:pPr>
              <a:lnSpc>
                <a:spcPct val="100000"/>
              </a:lnSpc>
              <a:spcAft>
                <a:spcPts val="1000"/>
              </a:spcAft>
            </a:pPr>
            <a:r>
              <a:rPr lang="en-US" sz="1800" dirty="0"/>
              <a:t>The Azure Security Benchmark provides recommendations on how you can secure your cloud solutions on Azure.</a:t>
            </a:r>
          </a:p>
          <a:p>
            <a:pPr>
              <a:lnSpc>
                <a:spcPct val="100000"/>
              </a:lnSpc>
              <a:spcAft>
                <a:spcPts val="1000"/>
              </a:spcAft>
            </a:pPr>
            <a:r>
              <a:rPr lang="en-US" sz="1800" dirty="0"/>
              <a:t>Content is grouped by the security controls defined by the Azure Security Benchmark and the related guidance applicable to Azure IoT Hub.</a:t>
            </a:r>
          </a:p>
          <a:p>
            <a:pPr>
              <a:lnSpc>
                <a:spcPct val="100000"/>
              </a:lnSpc>
              <a:spcAft>
                <a:spcPts val="1000"/>
              </a:spcAft>
            </a:pPr>
            <a:endParaRPr lang="en-US" sz="1800" b="1" dirty="0"/>
          </a:p>
          <a:p>
            <a:pPr>
              <a:lnSpc>
                <a:spcPct val="100000"/>
              </a:lnSpc>
              <a:spcAft>
                <a:spcPts val="1000"/>
              </a:spcAft>
            </a:pPr>
            <a:r>
              <a:rPr lang="en-US" sz="1800" b="1" dirty="0"/>
              <a:t>https://docs.microsoft.com/en-us/security/benchmark/azure/baselines/iot-hub-security-baseline?toc=/azure/iot-hub/TOC.json</a:t>
            </a:r>
          </a:p>
        </p:txBody>
      </p:sp>
      <p:pic>
        <p:nvPicPr>
          <p:cNvPr id="4" name="Picture 3">
            <a:extLst>
              <a:ext uri="{FF2B5EF4-FFF2-40B4-BE49-F238E27FC236}">
                <a16:creationId xmlns:a16="http://schemas.microsoft.com/office/drawing/2014/main" id="{A595AC6C-5F2F-4722-9EBC-9BF0B2104531}"/>
              </a:ext>
            </a:extLst>
          </p:cNvPr>
          <p:cNvPicPr>
            <a:picLocks noChangeAspect="1"/>
          </p:cNvPicPr>
          <p:nvPr/>
        </p:nvPicPr>
        <p:blipFill>
          <a:blip r:embed="rId3"/>
          <a:stretch>
            <a:fillRect/>
          </a:stretch>
        </p:blipFill>
        <p:spPr>
          <a:xfrm>
            <a:off x="9086599" y="1043990"/>
            <a:ext cx="1971675" cy="3590925"/>
          </a:xfrm>
          <a:prstGeom prst="rect">
            <a:avLst/>
          </a:prstGeom>
        </p:spPr>
      </p:pic>
    </p:spTree>
    <p:extLst>
      <p:ext uri="{BB962C8B-B14F-4D97-AF65-F5344CB8AC3E}">
        <p14:creationId xmlns:p14="http://schemas.microsoft.com/office/powerpoint/2010/main" val="322859694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45618"/>
            <a:ext cx="9144000" cy="488788"/>
          </a:xfrm>
        </p:spPr>
        <p:txBody>
          <a:bodyPr/>
          <a:lstStyle/>
          <a:p>
            <a:r>
              <a:rPr lang="en-US" dirty="0"/>
              <a:t>Recommendations</a:t>
            </a:r>
          </a:p>
        </p:txBody>
      </p:sp>
    </p:spTree>
    <p:extLst>
      <p:ext uri="{BB962C8B-B14F-4D97-AF65-F5344CB8AC3E}">
        <p14:creationId xmlns:p14="http://schemas.microsoft.com/office/powerpoint/2010/main" val="32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All of the previously discussed Azure Defender solutions will evaluate either the control or data plane of Azure or non-Azure resources and generate security recommendations based on that particular resources best practices.</a:t>
            </a:r>
          </a:p>
          <a:p>
            <a:pPr>
              <a:lnSpc>
                <a:spcPct val="100000"/>
              </a:lnSpc>
              <a:spcAft>
                <a:spcPts val="1000"/>
              </a:spcAft>
            </a:pPr>
            <a:endParaRPr lang="en-US" sz="1800" dirty="0"/>
          </a:p>
          <a:p>
            <a:pPr>
              <a:lnSpc>
                <a:spcPct val="100000"/>
              </a:lnSpc>
              <a:spcAft>
                <a:spcPts val="1000"/>
              </a:spcAft>
            </a:pPr>
            <a:r>
              <a:rPr lang="en-US" sz="1800" dirty="0"/>
              <a:t>Recommendations give you suggestions on how to better secure your resources. You implement a recommendation by following the remediation steps provided in the recommendation.</a:t>
            </a:r>
          </a:p>
          <a:p>
            <a:pPr>
              <a:lnSpc>
                <a:spcPct val="100000"/>
              </a:lnSpc>
              <a:spcAft>
                <a:spcPts val="1000"/>
              </a:spcAft>
            </a:pPr>
            <a:endParaRPr lang="en-US" sz="1800" b="1" dirty="0"/>
          </a:p>
          <a:p>
            <a:pPr>
              <a:lnSpc>
                <a:spcPct val="100000"/>
              </a:lnSpc>
              <a:spcAft>
                <a:spcPts val="1000"/>
              </a:spcAft>
            </a:pPr>
            <a:r>
              <a:rPr lang="en-US" sz="1800" dirty="0"/>
              <a:t>Recommendations can have automation remediation tasks or require manual</a:t>
            </a:r>
            <a:br>
              <a:rPr lang="en-US" sz="1800" dirty="0"/>
            </a:br>
            <a:r>
              <a:rPr lang="en-US" sz="1800" dirty="0"/>
              <a:t> intervention, however the </a:t>
            </a:r>
            <a:r>
              <a:rPr lang="en-US" sz="1800" b="1" dirty="0"/>
              <a:t>Fix</a:t>
            </a:r>
            <a:r>
              <a:rPr lang="en-US" sz="1800" dirty="0"/>
              <a:t> feature is only available for specific recommendations.</a:t>
            </a:r>
          </a:p>
        </p:txBody>
      </p:sp>
      <p:pic>
        <p:nvPicPr>
          <p:cNvPr id="4" name="Picture 3" descr="Graphical user interface, application&#10;&#10;Description automatically generated">
            <a:extLst>
              <a:ext uri="{FF2B5EF4-FFF2-40B4-BE49-F238E27FC236}">
                <a16:creationId xmlns:a16="http://schemas.microsoft.com/office/drawing/2014/main" id="{D3083E9E-2360-4ECA-B498-C1457936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84" y="3711742"/>
            <a:ext cx="1600000" cy="2171429"/>
          </a:xfrm>
          <a:prstGeom prst="rect">
            <a:avLst/>
          </a:prstGeom>
        </p:spPr>
      </p:pic>
      <p:pic>
        <p:nvPicPr>
          <p:cNvPr id="6" name="Picture 5">
            <a:extLst>
              <a:ext uri="{FF2B5EF4-FFF2-40B4-BE49-F238E27FC236}">
                <a16:creationId xmlns:a16="http://schemas.microsoft.com/office/drawing/2014/main" id="{3D534348-27C7-44EE-9B6B-16A5B69D34BE}"/>
              </a:ext>
            </a:extLst>
          </p:cNvPr>
          <p:cNvPicPr>
            <a:picLocks noChangeAspect="1"/>
          </p:cNvPicPr>
          <p:nvPr/>
        </p:nvPicPr>
        <p:blipFill>
          <a:blip r:embed="rId4"/>
          <a:stretch>
            <a:fillRect/>
          </a:stretch>
        </p:blipFill>
        <p:spPr>
          <a:xfrm>
            <a:off x="521368" y="4563728"/>
            <a:ext cx="8610600" cy="1628775"/>
          </a:xfrm>
          <a:prstGeom prst="rect">
            <a:avLst/>
          </a:prstGeom>
        </p:spPr>
      </p:pic>
    </p:spTree>
    <p:extLst>
      <p:ext uri="{BB962C8B-B14F-4D97-AF65-F5344CB8AC3E}">
        <p14:creationId xmlns:p14="http://schemas.microsoft.com/office/powerpoint/2010/main" val="375384665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Disable Recommendations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11045685" cy="502447"/>
          </a:xfrm>
        </p:spPr>
        <p:txBody>
          <a:bodyPr/>
          <a:lstStyle/>
          <a:p>
            <a:pPr>
              <a:lnSpc>
                <a:spcPct val="100000"/>
              </a:lnSpc>
              <a:spcAft>
                <a:spcPts val="1000"/>
              </a:spcAft>
            </a:pPr>
            <a:r>
              <a:rPr lang="en-US" sz="1800" dirty="0"/>
              <a:t>Occasionally, a resource will be listed that you feel shouldn't be included. Or a recommendation will show in a scope where you feel it doesn't belong. </a:t>
            </a:r>
          </a:p>
          <a:p>
            <a:pPr>
              <a:lnSpc>
                <a:spcPct val="100000"/>
              </a:lnSpc>
              <a:spcAft>
                <a:spcPts val="1000"/>
              </a:spcAft>
            </a:pPr>
            <a:r>
              <a:rPr lang="en-US" sz="1800" dirty="0"/>
              <a:t>Example: The resource might have been remediated by a process not tracked by Security Center. The recommendation might be inappropriate for a specific subscription. Or perhaps your organization has simply decided to accept the risks related to the specific resource or recommendation.</a:t>
            </a:r>
          </a:p>
          <a:p>
            <a:pPr>
              <a:lnSpc>
                <a:spcPct val="100000"/>
              </a:lnSpc>
              <a:spcAft>
                <a:spcPts val="1000"/>
              </a:spcAft>
            </a:pPr>
            <a:endParaRPr lang="en-US" sz="1800" dirty="0"/>
          </a:p>
          <a:p>
            <a:pPr>
              <a:lnSpc>
                <a:spcPct val="100000"/>
              </a:lnSpc>
              <a:spcAft>
                <a:spcPts val="1000"/>
              </a:spcAft>
            </a:pPr>
            <a:r>
              <a:rPr lang="en-US" sz="1800" b="1" dirty="0"/>
              <a:t>Exempt a resource</a:t>
            </a:r>
            <a:r>
              <a:rPr lang="en-US" sz="1800" dirty="0"/>
              <a:t> to ensure it isn't listed with the unhealthy resources in the future, and doesn't impact your secure score. The resource will be listed as not applicable and the reason will be shown as "exempted" with the specific justification you select.</a:t>
            </a:r>
          </a:p>
          <a:p>
            <a:pPr>
              <a:lnSpc>
                <a:spcPct val="100000"/>
              </a:lnSpc>
              <a:spcAft>
                <a:spcPts val="1000"/>
              </a:spcAft>
            </a:pPr>
            <a:r>
              <a:rPr lang="en-US" sz="1800" b="1" dirty="0"/>
              <a:t>Exempt a subscription or management group</a:t>
            </a:r>
            <a:r>
              <a:rPr lang="en-US" sz="1800" dirty="0"/>
              <a:t> to ensure that the recommendation doesn't impact your secure score and won't be shown for the subscription or management group in the future. This relates to existing resources and any you create in the future. The recommendation will be marked with the specific justification you select for the scope that you selected.</a:t>
            </a:r>
          </a:p>
          <a:p>
            <a:pPr>
              <a:lnSpc>
                <a:spcPct val="100000"/>
              </a:lnSpc>
              <a:spcAft>
                <a:spcPts val="1000"/>
              </a:spcAft>
            </a:pPr>
            <a:endParaRPr lang="en-US" sz="1800" dirty="0"/>
          </a:p>
          <a:p>
            <a:pPr>
              <a:lnSpc>
                <a:spcPct val="100000"/>
              </a:lnSpc>
              <a:spcAft>
                <a:spcPts val="1000"/>
              </a:spcAft>
            </a:pPr>
            <a:r>
              <a:rPr lang="en-US" sz="1800" dirty="0"/>
              <a:t>Recommendations that are generated from any custom initiatives assigned to your subscriptions cannot be exempted</a:t>
            </a:r>
          </a:p>
          <a:p>
            <a:pPr>
              <a:lnSpc>
                <a:spcPct val="100000"/>
              </a:lnSpc>
              <a:spcAft>
                <a:spcPts val="1000"/>
              </a:spcAft>
            </a:pPr>
            <a:endParaRPr lang="en-US" sz="1800" dirty="0"/>
          </a:p>
        </p:txBody>
      </p:sp>
    </p:spTree>
    <p:extLst>
      <p:ext uri="{BB962C8B-B14F-4D97-AF65-F5344CB8AC3E}">
        <p14:creationId xmlns:p14="http://schemas.microsoft.com/office/powerpoint/2010/main" val="151248932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Policy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p:txBody>
      </p:sp>
    </p:spTree>
    <p:extLst>
      <p:ext uri="{BB962C8B-B14F-4D97-AF65-F5344CB8AC3E}">
        <p14:creationId xmlns:p14="http://schemas.microsoft.com/office/powerpoint/2010/main" val="33323748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9A29-37AD-4F55-9695-4646DBB73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5121E-26BC-435A-9365-9DBD52BED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90563E-1CF0-4246-9EA7-731B71A7C68C}"/>
              </a:ext>
            </a:extLst>
          </p:cNvPr>
          <p:cNvPicPr>
            <a:picLocks noChangeAspect="1"/>
          </p:cNvPicPr>
          <p:nvPr/>
        </p:nvPicPr>
        <p:blipFill>
          <a:blip r:embed="rId2"/>
          <a:stretch>
            <a:fillRect/>
          </a:stretch>
        </p:blipFill>
        <p:spPr>
          <a:xfrm>
            <a:off x="0" y="48823"/>
            <a:ext cx="12192000" cy="6760354"/>
          </a:xfrm>
          <a:prstGeom prst="rect">
            <a:avLst/>
          </a:prstGeom>
        </p:spPr>
      </p:pic>
    </p:spTree>
    <p:extLst>
      <p:ext uri="{BB962C8B-B14F-4D97-AF65-F5344CB8AC3E}">
        <p14:creationId xmlns:p14="http://schemas.microsoft.com/office/powerpoint/2010/main" val="4073976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661993"/>
          </a:xfrm>
        </p:spPr>
        <p:txBody>
          <a:bodyPr/>
          <a:lstStyle/>
          <a:p>
            <a:r>
              <a:rPr lang="en-US" dirty="0"/>
              <a:t>Do preview recommendations render a resource unhealthy?</a:t>
            </a:r>
          </a:p>
          <a:p>
            <a:endParaRPr lang="en-US" dirty="0"/>
          </a:p>
          <a:p>
            <a:r>
              <a:rPr lang="en-US" dirty="0"/>
              <a:t>Are they calculated in your secure score?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67404913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1538883"/>
          </a:xfrm>
        </p:spPr>
        <p:txBody>
          <a:bodyPr/>
          <a:lstStyle/>
          <a:p>
            <a:r>
              <a:rPr lang="en-US" dirty="0"/>
              <a:t>What could be the issue if you disable a policy recommendation at the subscription level yet the recommendations are still showing up?</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3300248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apply </a:t>
            </a:r>
            <a:r>
              <a:rPr lang="en-US" b="1" dirty="0">
                <a:solidFill>
                  <a:srgbClr val="B4A0FF"/>
                </a:solidFill>
                <a:latin typeface="Segoe UI"/>
              </a:rPr>
              <a:t>Azure Defender features to a customer </a:t>
            </a:r>
            <a:r>
              <a:rPr lang="en-US" b="1" dirty="0" err="1">
                <a:solidFill>
                  <a:srgbClr val="B4A0FF"/>
                </a:solidFill>
                <a:latin typeface="Segoe UI"/>
              </a:rPr>
              <a:t>scenerio</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11319</TotalTime>
  <Words>11560</Words>
  <Application>Microsoft Office PowerPoint</Application>
  <PresentationFormat>Widescreen</PresentationFormat>
  <Paragraphs>1320</Paragraphs>
  <Slides>186</Slides>
  <Notes>141</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186</vt:i4>
      </vt:variant>
    </vt:vector>
  </HeadingPairs>
  <TitlesOfParts>
    <vt:vector size="205"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Why are we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Security Center</vt:lpstr>
      <vt:lpstr>Azure Security Center</vt:lpstr>
      <vt:lpstr>Secure Score</vt:lpstr>
      <vt:lpstr>Regulatory Compliance</vt:lpstr>
      <vt:lpstr>Firewall Manager</vt:lpstr>
      <vt:lpstr>PowerPoint Presentation</vt:lpstr>
      <vt:lpstr>Community Repository</vt:lpstr>
      <vt:lpstr>But let’s talk about…</vt:lpstr>
      <vt:lpstr>Azure Defender</vt:lpstr>
      <vt:lpstr>Azure Defender</vt:lpstr>
      <vt:lpstr>Azure Defender</vt:lpstr>
      <vt:lpstr>CSPM Philosophy </vt:lpstr>
      <vt:lpstr>Azure Arc</vt:lpstr>
      <vt:lpstr>Azure Arc</vt:lpstr>
      <vt:lpstr>PowerPoint Presentation</vt:lpstr>
      <vt:lpstr>Supported Service</vt:lpstr>
      <vt:lpstr>Azure Arc Architecture</vt:lpstr>
      <vt:lpstr>PowerPoint Presentation</vt:lpstr>
      <vt:lpstr>Azure Arc + Azure Security Center</vt:lpstr>
      <vt:lpstr>Azure Lighthouse</vt:lpstr>
      <vt:lpstr>Azure Lighthouse</vt:lpstr>
      <vt:lpstr>Azure Lighthouse Architecture</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Azure Purview</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Question…</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Azure Policy</vt:lpstr>
      <vt:lpstr>Azure Policy</vt:lpstr>
      <vt:lpstr>Policy Definitions</vt:lpstr>
      <vt:lpstr>Initiative Definitions</vt:lpstr>
      <vt:lpstr>Azure Defender + Azure Policy</vt:lpstr>
      <vt:lpstr>Azure Blueprints</vt:lpstr>
      <vt:lpstr>IoT Security</vt:lpstr>
      <vt:lpstr>Azure Defender for IoT</vt:lpstr>
      <vt:lpstr>Azure Defender for IoT - Portal</vt:lpstr>
      <vt:lpstr>Agentless-based (IoT Sensors)</vt:lpstr>
      <vt:lpstr>Device Discovery</vt:lpstr>
      <vt:lpstr>Offline</vt:lpstr>
      <vt:lpstr>Azure IoT Hub</vt:lpstr>
      <vt:lpstr>Azure IoT Device Provisioning</vt:lpstr>
      <vt:lpstr>Azure IoT Security Agent</vt:lpstr>
      <vt:lpstr>Azure Security Center + Security Agent</vt:lpstr>
      <vt:lpstr>Azure Sphere</vt:lpstr>
      <vt:lpstr>Security Baseline (IoT)</vt:lpstr>
      <vt:lpstr>Recommendations</vt:lpstr>
      <vt:lpstr>Recommendations</vt:lpstr>
      <vt:lpstr>Disable Recommendations</vt:lpstr>
      <vt:lpstr>Azure Policy</vt:lpstr>
      <vt:lpstr>Question…</vt:lpstr>
      <vt:lpstr>Question…</vt:lpstr>
      <vt:lpstr>Azure Security Center + Azure Defender – Case Studies</vt:lpstr>
      <vt:lpstr>Case Studies - NCR</vt:lpstr>
      <vt:lpstr>Case Studies - Centro Paula Souza</vt:lpstr>
      <vt:lpstr>DEMO: How to whiteboard designs</vt:lpstr>
      <vt:lpstr>Breakout Activity:  Azure Defender</vt:lpstr>
      <vt:lpstr>PowerPoint Presentation</vt:lpstr>
      <vt:lpstr>PowerPoint Presentation</vt:lpstr>
      <vt:lpstr>Azure Sentinel</vt:lpstr>
      <vt:lpstr>Azure Sentinel</vt:lpstr>
      <vt:lpstr>The Concept of SIEM, SOAR and XDR</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Question…</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Question…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How Fusion Works - Construct graph</vt:lpstr>
      <vt:lpstr>How Fusion Works – Kill Chain</vt:lpstr>
      <vt:lpstr>How Fusion Works – Score Attack</vt:lpstr>
      <vt:lpstr>Azure Sentinel – Fusion</vt:lpstr>
      <vt:lpstr>Question…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Question…</vt:lpstr>
      <vt:lpstr>Migrating to Sentinel</vt:lpstr>
      <vt:lpstr>Migration to Azure Sentinel</vt:lpstr>
      <vt:lpstr>It’s Inevitable - Side by side operation</vt:lpstr>
      <vt:lpstr>Migration Considerations</vt:lpstr>
      <vt:lpstr>Migrating Data Sources</vt:lpstr>
      <vt:lpstr>Migrating Detection Rules</vt:lpstr>
      <vt:lpstr>Detection Rules</vt:lpstr>
      <vt:lpstr>Rule Migration Steps – 3rd Party SIEM</vt:lpstr>
      <vt:lpstr>Rule Migration Steps – Azure Sentinel</vt:lpstr>
      <vt:lpstr>Migration Process Flow</vt:lpstr>
      <vt:lpstr>Example: Splunk</vt:lpstr>
      <vt:lpstr>Example: Splunk Side by Side</vt:lpstr>
      <vt:lpstr>Exporting Artifacts</vt:lpstr>
      <vt:lpstr>Uncoder.io</vt:lpstr>
      <vt:lpstr>Final Checklist</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653</cp:revision>
  <dcterms:created xsi:type="dcterms:W3CDTF">2020-05-01T23:34:12Z</dcterms:created>
  <dcterms:modified xsi:type="dcterms:W3CDTF">2021-06-26T19:50:41Z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